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8"/>
  </p:notesMasterIdLst>
  <p:sldIdLst>
    <p:sldId id="256" r:id="rId5"/>
    <p:sldId id="1249" r:id="rId6"/>
    <p:sldId id="1085" r:id="rId7"/>
    <p:sldId id="352" r:id="rId8"/>
    <p:sldId id="1251" r:id="rId9"/>
    <p:sldId id="1253" r:id="rId10"/>
    <p:sldId id="1254" r:id="rId11"/>
    <p:sldId id="1256" r:id="rId12"/>
    <p:sldId id="1257" r:id="rId13"/>
    <p:sldId id="1258" r:id="rId14"/>
    <p:sldId id="1260" r:id="rId15"/>
    <p:sldId id="1268" r:id="rId16"/>
    <p:sldId id="1270" r:id="rId17"/>
    <p:sldId id="1267" r:id="rId18"/>
    <p:sldId id="1261" r:id="rId19"/>
    <p:sldId id="1263" r:id="rId20"/>
    <p:sldId id="1266" r:id="rId21"/>
    <p:sldId id="1271" r:id="rId22"/>
    <p:sldId id="1264" r:id="rId23"/>
    <p:sldId id="1272" r:id="rId24"/>
    <p:sldId id="1273" r:id="rId25"/>
    <p:sldId id="1259" r:id="rId26"/>
    <p:sldId id="1265" r:id="rId27"/>
  </p:sldIdLst>
  <p:sldSz cx="12192000" cy="6858000"/>
  <p:notesSz cx="6858000" cy="9144000"/>
  <p:custDataLst>
    <p:tags r:id="rId2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84" userDrawn="1">
          <p15:clr>
            <a:srgbClr val="A4A3A4"/>
          </p15:clr>
        </p15:guide>
        <p15:guide id="2" pos="192" userDrawn="1">
          <p15:clr>
            <a:srgbClr val="A4A3A4"/>
          </p15:clr>
        </p15:guide>
        <p15:guide id="3" orient="horz" pos="1080" userDrawn="1">
          <p15:clr>
            <a:srgbClr val="A4A3A4"/>
          </p15:clr>
        </p15:guide>
        <p15:guide id="4" orient="horz" pos="2160" userDrawn="1">
          <p15:clr>
            <a:srgbClr val="A4A3A4"/>
          </p15:clr>
        </p15:guide>
        <p15:guide id="5" orient="horz" pos="403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4977"/>
    <a:srgbClr val="045890"/>
    <a:srgbClr val="023558"/>
    <a:srgbClr val="D5E3FF"/>
    <a:srgbClr val="FFE500"/>
    <a:srgbClr val="B9D0FF"/>
    <a:srgbClr val="0000FF"/>
    <a:srgbClr val="EDE2EE"/>
    <a:srgbClr val="1B35B5"/>
    <a:srgbClr val="667C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F10D80-9AB9-4B6B-83DA-C5DBCAD55EBB}" v="3" dt="2025-11-17T08:49:24.7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94" autoAdjust="0"/>
    <p:restoredTop sz="95097" autoAdjust="0"/>
  </p:normalViewPr>
  <p:slideViewPr>
    <p:cSldViewPr snapToGrid="0">
      <p:cViewPr>
        <p:scale>
          <a:sx n="75" d="100"/>
          <a:sy n="75" d="100"/>
        </p:scale>
        <p:origin x="324" y="30"/>
      </p:cViewPr>
      <p:guideLst>
        <p:guide orient="horz" pos="784"/>
        <p:guide pos="192"/>
        <p:guide orient="horz" pos="1080"/>
        <p:guide orient="horz" pos="2160"/>
        <p:guide orient="horz" pos="40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223"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en-IN"/>
          </a:p>
        </p:txBody>
      </p:sp>
      <p:sp>
        <p:nvSpPr>
          <p:cNvPr id="3" name="Notes Placeholder 2"/>
          <p:cNvSpPr>
            <a:spLocks noGrp="1"/>
          </p:cNvSpPr>
          <p:nvPr>
            <p:ph type="body" idx="1"/>
          </p:nvPr>
        </p:nvSpPr>
        <p:spPr/>
        <p:txBody>
          <a:bodyPr/>
          <a:lstStyle/>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Speaker would be briefing the students that this content has been prepared for the educational purpose only and is referred from multiple sites which are cited in the last.</a:t>
            </a:r>
            <a:r>
              <a:rPr lang="en-IN"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a:t>
            </a: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IN" b="1" i="0" u="none" strike="noStrike">
                <a:solidFill>
                  <a:srgbClr val="000000"/>
                </a:solidFill>
                <a:effectLst/>
                <a:highlight>
                  <a:srgbClr val="F5F5F5"/>
                </a:highlight>
                <a:latin typeface="Arial" panose="020B0604020202020204" pitchFamily="34" charset="0"/>
              </a:rPr>
              <a:t>A disclaimer is a statement or notice that is intended to clarify, limit, or provide information about the scope, limitations, or potential risks associated with certain actions, information, products, services, or content. </a:t>
            </a: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US" b="0" i="0" u="none" strike="noStrike">
                <a:solidFill>
                  <a:srgbClr val="000000"/>
                </a:solidFill>
                <a:effectLst/>
                <a:highlight>
                  <a:srgbClr val="F5F5F5"/>
                </a:highlight>
                <a:latin typeface="Arial" panose="020B0604020202020204" pitchFamily="34" charset="0"/>
              </a:rPr>
              <a:t>​</a:t>
            </a: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158750" indent="0" algn="l" rtl="0" fontAlgn="base">
              <a:buNone/>
            </a:pPr>
            <a:r>
              <a:rPr lang="en-US" b="0" i="0">
                <a:solidFill>
                  <a:srgbClr val="444444"/>
                </a:solidFill>
                <a:effectLst/>
                <a:highlight>
                  <a:srgbClr val="F5F5F5"/>
                </a:highlight>
                <a:latin typeface="Arial" panose="020B0604020202020204" pitchFamily="34" charset="0"/>
              </a:rPr>
              <a:t>​</a:t>
            </a:r>
            <a:endParaRPr lang="en-US" b="0" i="0">
              <a:solidFill>
                <a:srgbClr val="444444"/>
              </a:solidFill>
              <a:effectLst/>
              <a:highlight>
                <a:srgbClr val="F5F5F5"/>
              </a:highlight>
              <a:latin typeface="Calibri" panose="020F0502020204030204" pitchFamily="34" charset="0"/>
            </a:endParaRPr>
          </a:p>
          <a:p>
            <a:pPr marL="0" indent="0">
              <a:buNone/>
            </a:pP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txBody>
          <a:bodyPr/>
          <a:lstStyle/>
          <a:p>
            <a:endParaRPr lang="en-IN"/>
          </a:p>
        </p:txBody>
      </p:sp>
      <p:sp>
        <p:nvSpPr>
          <p:cNvPr id="3" name="Notes Placeholder 2"/>
          <p:cNvSpPr>
            <a:spLocks noGrp="1"/>
          </p:cNvSpPr>
          <p:nvPr>
            <p:ph type="body" idx="1"/>
          </p:nvPr>
        </p:nvSpPr>
        <p:spPr/>
        <p:txBody>
          <a:bodyPr/>
          <a:lstStyle/>
          <a:p>
            <a:pPr marL="158750" indent="0">
              <a:buNone/>
            </a:pPr>
            <a:r>
              <a:rPr lang="en-US" sz="1800" b="1" i="0" u="none" strike="noStrike">
                <a:solidFill>
                  <a:srgbClr val="000000"/>
                </a:solidFill>
                <a:effectLst/>
                <a:latin typeface="Arial" panose="020B0604020202020204" pitchFamily="34" charset="0"/>
              </a:rPr>
              <a:t>In this slide speaker will be introducing </a:t>
            </a:r>
            <a:r>
              <a:rPr lang="en-US" sz="1800" b="1">
                <a:effectLst/>
                <a:latin typeface="Arial" panose="020B0604020202020204" pitchFamily="34" charset="0"/>
                <a:ea typeface="Arial MT"/>
              </a:rPr>
              <a:t>the</a:t>
            </a:r>
            <a:r>
              <a:rPr lang="en-US" sz="1800" b="1" spc="-10">
                <a:effectLst/>
                <a:latin typeface="Arial" panose="020B0604020202020204" pitchFamily="34" charset="0"/>
                <a:ea typeface="Arial MT"/>
              </a:rPr>
              <a:t> </a:t>
            </a:r>
            <a:r>
              <a:rPr lang="en-US" sz="1800" b="1">
                <a:effectLst/>
                <a:latin typeface="Arial" panose="020B0604020202020204" pitchFamily="34" charset="0"/>
                <a:ea typeface="Arial MT"/>
              </a:rPr>
              <a:t>program</a:t>
            </a:r>
            <a:r>
              <a:rPr lang="en-US" sz="1800" b="1" spc="-10">
                <a:effectLst/>
                <a:latin typeface="Arial" panose="020B0604020202020204" pitchFamily="34" charset="0"/>
                <a:ea typeface="Arial MT"/>
              </a:rPr>
              <a:t> </a:t>
            </a:r>
            <a:r>
              <a:rPr lang="en-US" sz="1800" b="1">
                <a:effectLst/>
                <a:latin typeface="Arial" panose="020B0604020202020204" pitchFamily="34" charset="0"/>
                <a:ea typeface="Arial MT"/>
              </a:rPr>
              <a:t>and</a:t>
            </a:r>
            <a:r>
              <a:rPr lang="en-US" sz="1800" b="1" spc="-5">
                <a:effectLst/>
                <a:latin typeface="Arial" panose="020B0604020202020204" pitchFamily="34" charset="0"/>
                <a:ea typeface="Arial MT"/>
              </a:rPr>
              <a:t> </a:t>
            </a:r>
            <a:r>
              <a:rPr lang="en-US" sz="1800" b="1">
                <a:effectLst/>
                <a:latin typeface="Arial" panose="020B0604020202020204" pitchFamily="34" charset="0"/>
                <a:ea typeface="Arial MT"/>
              </a:rPr>
              <a:t>its</a:t>
            </a:r>
            <a:r>
              <a:rPr lang="en-US" sz="1800" b="1" spc="-5">
                <a:effectLst/>
                <a:latin typeface="Arial" panose="020B0604020202020204" pitchFamily="34" charset="0"/>
                <a:ea typeface="Arial MT"/>
              </a:rPr>
              <a:t> </a:t>
            </a:r>
            <a:r>
              <a:rPr lang="en-US" sz="1800" b="1">
                <a:effectLst/>
                <a:latin typeface="Arial" panose="020B0604020202020204" pitchFamily="34" charset="0"/>
                <a:ea typeface="Arial MT"/>
              </a:rPr>
              <a:t>outcomes.  The speaker will introduce himself in brief</a:t>
            </a:r>
            <a:endParaRPr lang="en-US" b="1">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3</a:t>
            </a:fld>
            <a:endParaRPr lang="en-US" sz="1400" b="0" strike="noStrike" spc="-1">
              <a:latin typeface="Times New Roman"/>
            </a:endParaRPr>
          </a:p>
        </p:txBody>
      </p:sp>
    </p:spTree>
    <p:extLst>
      <p:ext uri="{BB962C8B-B14F-4D97-AF65-F5344CB8AC3E}">
        <p14:creationId xmlns:p14="http://schemas.microsoft.com/office/powerpoint/2010/main" val="1381871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xmlns="" id="{08CA52B4-AFE7-436D-10A5-33BBC2F85224}"/>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xmlns="" id="{00EAD850-4C0A-4D1F-54F8-C5F959A1504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xmlns="" id="{411DB8B2-672C-460F-29D3-0F2797996B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874303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xmlns="" id="{6E1FC1B1-B44F-F795-8CE0-8A1E5FA39022}"/>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xmlns="" id="{06FCACB7-6330-511A-DC41-2FCC5B2862F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xmlns="" id="{53B2F108-3E8E-8CB3-D39C-2E5E2EE72A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2872153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xmlns="" id="{D76A3C39-E505-849D-072B-5A72E5B2A9C5}"/>
            </a:ext>
          </a:extLst>
        </p:cNvPr>
        <p:cNvGrpSpPr/>
        <p:nvPr/>
      </p:nvGrpSpPr>
      <p:grpSpPr>
        <a:xfrm>
          <a:off x="0" y="0"/>
          <a:ext cx="0" cy="0"/>
          <a:chOff x="0" y="0"/>
          <a:chExt cx="0" cy="0"/>
        </a:xfrm>
      </p:grpSpPr>
      <p:sp>
        <p:nvSpPr>
          <p:cNvPr id="58" name="Google Shape;58;g5fab984687_2_0:notes">
            <a:extLst>
              <a:ext uri="{FF2B5EF4-FFF2-40B4-BE49-F238E27FC236}">
                <a16:creationId xmlns:a16="http://schemas.microsoft.com/office/drawing/2014/main" xmlns="" id="{4CA75921-0A6B-4147-FFE3-27787B5DA47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a:t>This slide, The speaker will talk about the content that we will be covering in this session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Introduction</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a:solidFill>
                  <a:srgbClr val="003399"/>
                </a:solidFill>
                <a:latin typeface="Arial" panose="020B0604020202020204" pitchFamily="34" charset="0"/>
                <a:cs typeface="Arial" panose="020B0604020202020204" pitchFamily="34" charset="0"/>
              </a:rPr>
              <a:t>Importance of UI/UX in industry</a:t>
            </a:r>
            <a:endParaRPr lang="en-IN" sz="1800" b="0" i="0" u="none" strike="noStrike">
              <a:solidFill>
                <a:srgbClr val="000000"/>
              </a:solidFill>
              <a:effectLst/>
              <a:latin typeface="Aptos Narrow" panose="020B0004020202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History and Definitions of UI and UX</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Key Differences between UI/UX</a:t>
            </a:r>
          </a:p>
          <a:p>
            <a:pPr marL="285750" marR="0" lvl="0" indent="-2857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b="0" i="0" u="none" strike="noStrike">
                <a:solidFill>
                  <a:srgbClr val="000000"/>
                </a:solidFill>
                <a:effectLst/>
                <a:latin typeface="Aptos Narrow" panose="020B0004020202020204" pitchFamily="34" charset="0"/>
              </a:rPr>
              <a:t>Use Cases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Significance in Web Development</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 Cases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Visual Design Principles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Design process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err="1">
                <a:solidFill>
                  <a:srgbClr val="000000"/>
                </a:solidFill>
                <a:effectLst/>
                <a:latin typeface="Aptos Narrow" panose="020B0004020202020204" pitchFamily="34" charset="0"/>
              </a:rPr>
              <a:t>Color</a:t>
            </a:r>
            <a:r>
              <a:rPr lang="en-IN" sz="1800" b="0" i="0" u="none" strike="noStrike">
                <a:solidFill>
                  <a:srgbClr val="000000"/>
                </a:solidFill>
                <a:effectLst/>
                <a:latin typeface="Aptos Narrow" panose="020B0004020202020204" pitchFamily="34" charset="0"/>
              </a:rPr>
              <a:t> theory and psychology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Typography and readability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Layout and Spacing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Responsive design basics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Usability and Accessibility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Usability Aspects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Web Content Accessibility Guidelines (WCAG)</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Inclusive design practices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Consistency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User Experience</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a:t>
            </a:r>
            <a:r>
              <a:rPr lang="en-IN" sz="1800" b="0" i="0" u="none" strike="noStrike" err="1">
                <a:solidFill>
                  <a:srgbClr val="000000"/>
                </a:solidFill>
                <a:effectLst/>
                <a:latin typeface="Aptos Narrow" panose="020B0004020202020204" pitchFamily="34" charset="0"/>
              </a:rPr>
              <a:t>Centered</a:t>
            </a:r>
            <a:r>
              <a:rPr lang="en-IN" sz="1800" b="0" i="0" u="none" strike="noStrike">
                <a:solidFill>
                  <a:srgbClr val="000000"/>
                </a:solidFill>
                <a:effectLst/>
                <a:latin typeface="Aptos Narrow" panose="020B0004020202020204" pitchFamily="34" charset="0"/>
              </a:rPr>
              <a:t> Design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User research methods</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Interactive Elements and Feedback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Mini Case Study</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Discussing a popular UI/UX design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b="1" i="0" u="none" strike="noStrike">
                <a:solidFill>
                  <a:srgbClr val="000000"/>
                </a:solidFill>
                <a:effectLst/>
                <a:latin typeface="Aptos Narrow" panose="020B0004020202020204" pitchFamily="34" charset="0"/>
              </a:rPr>
              <a:t>Hands-On</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IN" sz="1800" b="0" i="0" u="none" strike="noStrike">
                <a:solidFill>
                  <a:srgbClr val="000000"/>
                </a:solidFill>
                <a:effectLst/>
                <a:latin typeface="Aptos Narrow" panose="020B0004020202020204" pitchFamily="34" charset="0"/>
              </a:rPr>
              <a:t>Introduction to Figma for UI/UX design</a:t>
            </a:r>
            <a:endParaRPr lang="en-IN"/>
          </a:p>
          <a:p>
            <a:pPr marL="0" indent="0">
              <a:buNone/>
            </a:pPr>
            <a:endParaRPr lang="en-US" b="1"/>
          </a:p>
        </p:txBody>
      </p:sp>
      <p:sp>
        <p:nvSpPr>
          <p:cNvPr id="59" name="Google Shape;59;g5fab984687_2_0:notes">
            <a:extLst>
              <a:ext uri="{FF2B5EF4-FFF2-40B4-BE49-F238E27FC236}">
                <a16:creationId xmlns:a16="http://schemas.microsoft.com/office/drawing/2014/main" xmlns="" id="{F44E0A6D-AE05-66D4-3151-9ADBBF8171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IN"/>
          </a:p>
        </p:txBody>
      </p:sp>
    </p:spTree>
    <p:extLst>
      <p:ext uri="{BB962C8B-B14F-4D97-AF65-F5344CB8AC3E}">
        <p14:creationId xmlns:p14="http://schemas.microsoft.com/office/powerpoint/2010/main" val="682352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771877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5547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5">
            <a:alphaModFix/>
          </a:blip>
          <a:srcRect/>
          <a:stretch/>
        </p:blipFill>
        <p:spPr>
          <a:xfrm>
            <a:off x="10297814" y="126596"/>
            <a:ext cx="1748776" cy="584604"/>
          </a:xfrm>
          <a:prstGeom prst="rect">
            <a:avLst/>
          </a:prstGeom>
          <a:noFill/>
          <a:ln>
            <a:noFill/>
          </a:ln>
        </p:spPr>
      </p:pic>
      <p:pic>
        <p:nvPicPr>
          <p:cNvPr id="7" name="Picture 6" descr="A black background with a red and blue line&#10;&#10;Description automatically generated">
            <a:extLst>
              <a:ext uri="{FF2B5EF4-FFF2-40B4-BE49-F238E27FC236}">
                <a16:creationId xmlns:a16="http://schemas.microsoft.com/office/drawing/2014/main" xmlns="" id="{9CA50098-7D03-1836-41AA-E168C007D2CC}"/>
              </a:ext>
            </a:extLst>
          </p:cNvPr>
          <p:cNvPicPr>
            <a:picLocks noChangeAspect="1"/>
          </p:cNvPicPr>
          <p:nvPr userDrawn="1"/>
        </p:nvPicPr>
        <p:blipFill rotWithShape="1">
          <a:blip r:embed="rId6"/>
          <a:srcRect t="82037" b="14815"/>
          <a:stretch/>
        </p:blipFill>
        <p:spPr>
          <a:xfrm>
            <a:off x="0" y="6743065"/>
            <a:ext cx="12192000" cy="137795"/>
          </a:xfrm>
          <a:prstGeom prst="rect">
            <a:avLst/>
          </a:prstGeom>
        </p:spPr>
      </p:pic>
      <p:pic>
        <p:nvPicPr>
          <p:cNvPr id="16" name="Picture 15">
            <a:extLst>
              <a:ext uri="{FF2B5EF4-FFF2-40B4-BE49-F238E27FC236}">
                <a16:creationId xmlns:a16="http://schemas.microsoft.com/office/drawing/2014/main" xmlns="" id="{B31AFEAB-13E2-B4AA-FD33-8FE461808EF9}"/>
              </a:ext>
            </a:extLst>
          </p:cNvPr>
          <p:cNvPicPr>
            <a:picLocks noChangeAspect="1"/>
          </p:cNvPicPr>
          <p:nvPr userDrawn="1"/>
        </p:nvPicPr>
        <p:blipFill>
          <a:blip r:embed="rId7"/>
          <a:stretch>
            <a:fillRect/>
          </a:stretch>
        </p:blipFill>
        <p:spPr>
          <a:xfrm>
            <a:off x="0" y="0"/>
            <a:ext cx="10464800" cy="666750"/>
          </a:xfrm>
          <a:prstGeom prst="rect">
            <a:avLst/>
          </a:prstGeom>
        </p:spPr>
      </p:pic>
      <p:pic>
        <p:nvPicPr>
          <p:cNvPr id="20" name="Picture 19" descr="A black screen with red and blue stripes&#10;&#10;Description automatically generated">
            <a:extLst>
              <a:ext uri="{FF2B5EF4-FFF2-40B4-BE49-F238E27FC236}">
                <a16:creationId xmlns:a16="http://schemas.microsoft.com/office/drawing/2014/main" xmlns="" id="{11971837-D8B7-1C36-5140-3CE05FA77FBC}"/>
              </a:ext>
            </a:extLst>
          </p:cNvPr>
          <p:cNvPicPr>
            <a:picLocks noChangeAspect="1"/>
          </p:cNvPicPr>
          <p:nvPr userDrawn="1"/>
        </p:nvPicPr>
        <p:blipFill rotWithShape="1">
          <a:blip r:embed="rId8"/>
          <a:srcRect t="94963"/>
          <a:stretch/>
        </p:blipFill>
        <p:spPr>
          <a:xfrm>
            <a:off x="0" y="6522720"/>
            <a:ext cx="12192000" cy="345440"/>
          </a:xfrm>
          <a:prstGeom prst="rect">
            <a:avLst/>
          </a:prstGeom>
        </p:spPr>
      </p:pic>
    </p:spTree>
  </p:cSld>
  <p:clrMap bg1="lt1" tx1="dk1" bg2="dk2" tx2="lt2" accent1="accent1" accent2="accent2" accent3="accent3" accent4="accent4" accent5="accent5" accent6="accent6" hlink="hlink" folHlink="folHlink"/>
  <p:sldLayoutIdLst>
    <p:sldLayoutId id="2147483687" r:id="rId1"/>
    <p:sldLayoutId id="2147483714" r:id="rId2"/>
    <p:sldLayoutId id="214748372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pgportal.gov.in/" TargetMode="External"/><Relationship Id="rId2" Type="http://schemas.openxmlformats.org/officeDocument/2006/relationships/hyperlink" Target="https://github.com/django-helpdesk/django-helpdesk" TargetMode="External"/><Relationship Id="rId1" Type="http://schemas.openxmlformats.org/officeDocument/2006/relationships/slideLayout" Target="../slideLayouts/slideLayout2.xml"/><Relationship Id="rId5" Type="http://schemas.openxmlformats.org/officeDocument/2006/relationships/hyperlink" Target="https://github.com/vintasoftware/django-role-permissions" TargetMode="External"/><Relationship Id="rId4" Type="http://schemas.openxmlformats.org/officeDocument/2006/relationships/hyperlink" Target="https://github.com/search?q=django+ticket+system&amp;type=repositorie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197073"/>
            <a:ext cx="12192000" cy="6858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16666" b="-16666"/>
            </a:stretch>
          </a:blipFill>
        </p:spPr>
        <p:txBody>
          <a:bodyPr/>
          <a:lstStyle/>
          <a:p>
            <a:endParaRPr lang="en-IN" sz="1245"/>
          </a:p>
        </p:txBody>
      </p:sp>
      <p:sp>
        <p:nvSpPr>
          <p:cNvPr id="3" name="Freeform 3"/>
          <p:cNvSpPr/>
          <p:nvPr/>
        </p:nvSpPr>
        <p:spPr>
          <a:xfrm>
            <a:off x="0" y="6660927"/>
            <a:ext cx="12192001" cy="197073"/>
          </a:xfrm>
          <a:custGeom>
            <a:avLst/>
            <a:gdLst/>
            <a:ahLst/>
            <a:cxnLst/>
            <a:rect l="l" t="t" r="r" b="b"/>
            <a:pathLst>
              <a:path w="17979397" h="921444">
                <a:moveTo>
                  <a:pt x="0" y="0"/>
                </a:moveTo>
                <a:lnTo>
                  <a:pt x="17979397" y="0"/>
                </a:lnTo>
                <a:lnTo>
                  <a:pt x="17979397" y="921444"/>
                </a:lnTo>
                <a:lnTo>
                  <a:pt x="0" y="92144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IN" sz="1245"/>
          </a:p>
        </p:txBody>
      </p:sp>
      <p:sp>
        <p:nvSpPr>
          <p:cNvPr id="4" name="Freeform 4"/>
          <p:cNvSpPr/>
          <p:nvPr/>
        </p:nvSpPr>
        <p:spPr>
          <a:xfrm flipV="1">
            <a:off x="0" y="4401147"/>
            <a:ext cx="2529579" cy="2456853"/>
          </a:xfrm>
          <a:custGeom>
            <a:avLst/>
            <a:gdLst/>
            <a:ahLst/>
            <a:cxnLst/>
            <a:rect l="l" t="t" r="r" b="b"/>
            <a:pathLst>
              <a:path w="3794368" h="3685280">
                <a:moveTo>
                  <a:pt x="0" y="3685280"/>
                </a:moveTo>
                <a:lnTo>
                  <a:pt x="3794368" y="3685280"/>
                </a:lnTo>
                <a:lnTo>
                  <a:pt x="3794368" y="0"/>
                </a:lnTo>
                <a:lnTo>
                  <a:pt x="0" y="0"/>
                </a:lnTo>
                <a:lnTo>
                  <a:pt x="0" y="3685280"/>
                </a:lnTo>
                <a:close/>
              </a:path>
            </a:pathLst>
          </a:custGeom>
          <a:blipFill>
            <a:blip r:embed="rId5"/>
            <a:stretch>
              <a:fillRect/>
            </a:stretch>
          </a:blipFill>
        </p:spPr>
        <p:txBody>
          <a:bodyPr/>
          <a:lstStyle/>
          <a:p>
            <a:endParaRPr lang="en-IN" sz="1245"/>
          </a:p>
        </p:txBody>
      </p:sp>
      <p:sp>
        <p:nvSpPr>
          <p:cNvPr id="5" name="Freeform 5"/>
          <p:cNvSpPr/>
          <p:nvPr/>
        </p:nvSpPr>
        <p:spPr>
          <a:xfrm flipH="1">
            <a:off x="5301756" y="0"/>
            <a:ext cx="6890244" cy="6692149"/>
          </a:xfrm>
          <a:custGeom>
            <a:avLst/>
            <a:gdLst/>
            <a:ahLst/>
            <a:cxnLst/>
            <a:rect l="l" t="t" r="r" b="b"/>
            <a:pathLst>
              <a:path w="10335366" h="10038224">
                <a:moveTo>
                  <a:pt x="10335366" y="0"/>
                </a:moveTo>
                <a:lnTo>
                  <a:pt x="0" y="0"/>
                </a:lnTo>
                <a:lnTo>
                  <a:pt x="0" y="10038224"/>
                </a:lnTo>
                <a:lnTo>
                  <a:pt x="10335366" y="10038224"/>
                </a:lnTo>
                <a:lnTo>
                  <a:pt x="10335366" y="0"/>
                </a:lnTo>
                <a:close/>
              </a:path>
            </a:pathLst>
          </a:custGeom>
          <a:blipFill>
            <a:blip r:embed="rId5"/>
            <a:stretch>
              <a:fillRect/>
            </a:stretch>
          </a:blipFill>
        </p:spPr>
        <p:txBody>
          <a:bodyPr/>
          <a:lstStyle/>
          <a:p>
            <a:endParaRPr lang="en-IN" sz="1245"/>
          </a:p>
        </p:txBody>
      </p:sp>
      <p:grpSp>
        <p:nvGrpSpPr>
          <p:cNvPr id="6" name="Group 6"/>
          <p:cNvGrpSpPr/>
          <p:nvPr/>
        </p:nvGrpSpPr>
        <p:grpSpPr>
          <a:xfrm>
            <a:off x="6007851" y="293308"/>
            <a:ext cx="6074313" cy="6074312"/>
            <a:chOff x="-188667" y="-69445"/>
            <a:chExt cx="1507375" cy="1507374"/>
          </a:xfrm>
        </p:grpSpPr>
        <p:sp>
          <p:nvSpPr>
            <p:cNvPr id="7" name="Freeform 7"/>
            <p:cNvSpPr/>
            <p:nvPr/>
          </p:nvSpPr>
          <p:spPr>
            <a:xfrm>
              <a:off x="-188667" y="-69445"/>
              <a:ext cx="1507375" cy="1507374"/>
            </a:xfrm>
            <a:prstGeom prst="ellipse">
              <a:avLst/>
            </a:prstGeom>
            <a:blipFill>
              <a:blip r:embed="rId6"/>
              <a:srcRect/>
              <a:stretch>
                <a:fillRect l="-78487" t="-9550" b="-9550"/>
              </a:stretch>
            </a:blipFill>
          </p:spPr>
          <p:txBody>
            <a:bodyPr/>
            <a:lstStyle/>
            <a:p>
              <a:endParaRPr lang="en-IN" sz="1245" dirty="0"/>
            </a:p>
          </p:txBody>
        </p:sp>
      </p:grpSp>
      <p:sp>
        <p:nvSpPr>
          <p:cNvPr id="8" name="TextBox 7">
            <a:extLst>
              <a:ext uri="{FF2B5EF4-FFF2-40B4-BE49-F238E27FC236}">
                <a16:creationId xmlns:a16="http://schemas.microsoft.com/office/drawing/2014/main" xmlns="" id="{1CFAFDC7-5FD4-AA0C-2C85-1B59ED6CD792}"/>
              </a:ext>
            </a:extLst>
          </p:cNvPr>
          <p:cNvSpPr txBox="1"/>
          <p:nvPr/>
        </p:nvSpPr>
        <p:spPr>
          <a:xfrm>
            <a:off x="447041" y="2108057"/>
            <a:ext cx="5648959" cy="1754326"/>
          </a:xfrm>
          <a:prstGeom prst="rect">
            <a:avLst/>
          </a:prstGeom>
          <a:noFill/>
        </p:spPr>
        <p:txBody>
          <a:bodyPr wrap="square" lIns="91440" tIns="45720" rIns="91440" bIns="45720" rtlCol="0" anchor="t">
            <a:spAutoFit/>
          </a:bodyPr>
          <a:lstStyle/>
          <a:p>
            <a:pPr algn="ctr"/>
            <a:r>
              <a:rPr lang="en-US" sz="3600" b="1" dirty="0">
                <a:solidFill>
                  <a:srgbClr val="023558"/>
                </a:solidFill>
                <a:latin typeface="+mj-lt"/>
              </a:rPr>
              <a:t>Full Stack Web Development with AI Tools</a:t>
            </a:r>
            <a:endParaRPr lang="en-US" sz="3600" b="1" dirty="0">
              <a:solidFill>
                <a:srgbClr val="023558"/>
              </a:solidFill>
            </a:endParaRPr>
          </a:p>
        </p:txBody>
      </p:sp>
      <p:pic>
        <p:nvPicPr>
          <p:cNvPr id="10" name="Picture 9" descr="A close up of a logo&#10;&#10;Description automatically generated">
            <a:extLst>
              <a:ext uri="{FF2B5EF4-FFF2-40B4-BE49-F238E27FC236}">
                <a16:creationId xmlns:a16="http://schemas.microsoft.com/office/drawing/2014/main" xmlns="" id="{54F00DD0-EB7B-EBC0-7FBE-8E865107AF0D}"/>
              </a:ext>
            </a:extLst>
          </p:cNvPr>
          <p:cNvPicPr>
            <a:picLocks noChangeAspect="1"/>
          </p:cNvPicPr>
          <p:nvPr/>
        </p:nvPicPr>
        <p:blipFill>
          <a:blip r:embed="rId7"/>
          <a:stretch>
            <a:fillRect/>
          </a:stretch>
        </p:blipFill>
        <p:spPr>
          <a:xfrm>
            <a:off x="322861" y="388408"/>
            <a:ext cx="1926070" cy="626440"/>
          </a:xfrm>
          <a:prstGeom prst="rect">
            <a:avLst/>
          </a:prstGeom>
        </p:spPr>
      </p:pic>
      <p:sp>
        <p:nvSpPr>
          <p:cNvPr id="11" name="TextBox 10">
            <a:extLst>
              <a:ext uri="{FF2B5EF4-FFF2-40B4-BE49-F238E27FC236}">
                <a16:creationId xmlns:a16="http://schemas.microsoft.com/office/drawing/2014/main" xmlns="" id="{9AB315E8-A49C-3C13-082D-0A9135A687F9}"/>
              </a:ext>
            </a:extLst>
          </p:cNvPr>
          <p:cNvSpPr txBox="1"/>
          <p:nvPr/>
        </p:nvSpPr>
        <p:spPr>
          <a:xfrm>
            <a:off x="112224" y="3831279"/>
            <a:ext cx="5468819" cy="338554"/>
          </a:xfrm>
          <a:prstGeom prst="rect">
            <a:avLst/>
          </a:prstGeom>
          <a:noFill/>
        </p:spPr>
        <p:txBody>
          <a:bodyPr wrap="square" lIns="91440" tIns="45720" rIns="91440" bIns="45720" rtlCol="0" anchor="t">
            <a:spAutoFit/>
          </a:bodyPr>
          <a:lstStyle/>
          <a:p>
            <a:pPr algn="ctr"/>
            <a:r>
              <a:rPr lang="en-US" sz="1600" b="1" i="1" dirty="0" smtClean="0">
                <a:solidFill>
                  <a:srgbClr val="023558"/>
                </a:solidFill>
              </a:rPr>
              <a:t>Team </a:t>
            </a:r>
            <a:r>
              <a:rPr lang="en-US" sz="1600" b="1" i="1" dirty="0">
                <a:solidFill>
                  <a:srgbClr val="023558"/>
                </a:solidFill>
              </a:rPr>
              <a:t>Details – Team </a:t>
            </a:r>
            <a:r>
              <a:rPr lang="en-US" sz="1600" b="1" i="1" dirty="0" smtClean="0">
                <a:solidFill>
                  <a:srgbClr val="023558"/>
                </a:solidFill>
              </a:rPr>
              <a:t>ID – NG_CP_Team_5157</a:t>
            </a:r>
            <a:endParaRPr lang="en-US" sz="1600" b="1" i="1" dirty="0">
              <a:solidFill>
                <a:srgbClr val="023558"/>
              </a:solidFill>
            </a:endParaRPr>
          </a:p>
        </p:txBody>
      </p:sp>
      <p:sp>
        <p:nvSpPr>
          <p:cNvPr id="13" name="TextBox 12">
            <a:extLst>
              <a:ext uri="{FF2B5EF4-FFF2-40B4-BE49-F238E27FC236}">
                <a16:creationId xmlns:a16="http://schemas.microsoft.com/office/drawing/2014/main" xmlns="" id="{F30F0B85-2D0B-8CE2-0C62-378937D4A485}"/>
              </a:ext>
            </a:extLst>
          </p:cNvPr>
          <p:cNvSpPr txBox="1"/>
          <p:nvPr/>
        </p:nvSpPr>
        <p:spPr>
          <a:xfrm>
            <a:off x="1074265" y="5820260"/>
            <a:ext cx="4117655" cy="338554"/>
          </a:xfrm>
          <a:prstGeom prst="rect">
            <a:avLst/>
          </a:prstGeom>
          <a:noFill/>
        </p:spPr>
        <p:txBody>
          <a:bodyPr wrap="square" lIns="91440" tIns="45720" rIns="91440" bIns="45720" rtlCol="0" anchor="t">
            <a:spAutoFit/>
          </a:bodyPr>
          <a:lstStyle/>
          <a:p>
            <a:pPr algn="ctr"/>
            <a:r>
              <a:rPr lang="en-US" sz="1600" b="1" i="1" dirty="0">
                <a:solidFill>
                  <a:srgbClr val="023558"/>
                </a:solidFill>
              </a:rPr>
              <a:t>College: </a:t>
            </a:r>
            <a:r>
              <a:rPr lang="en-US" sz="1600" i="1" dirty="0">
                <a:solidFill>
                  <a:srgbClr val="023558"/>
                </a:solidFill>
              </a:rPr>
              <a:t>Sphoorthy Engineering College</a:t>
            </a:r>
          </a:p>
        </p:txBody>
      </p:sp>
      <p:grpSp>
        <p:nvGrpSpPr>
          <p:cNvPr id="15" name="Group 14">
            <a:extLst>
              <a:ext uri="{FF2B5EF4-FFF2-40B4-BE49-F238E27FC236}">
                <a16:creationId xmlns:a16="http://schemas.microsoft.com/office/drawing/2014/main" xmlns="" id="{91686482-2ABD-404B-4ABA-CEB96E4AB9C1}"/>
              </a:ext>
            </a:extLst>
          </p:cNvPr>
          <p:cNvGrpSpPr/>
          <p:nvPr/>
        </p:nvGrpSpPr>
        <p:grpSpPr>
          <a:xfrm>
            <a:off x="992571" y="1185805"/>
            <a:ext cx="4588472" cy="742352"/>
            <a:chOff x="1283711" y="1438666"/>
            <a:chExt cx="4588472" cy="742352"/>
          </a:xfrm>
        </p:grpSpPr>
        <p:sp>
          <p:nvSpPr>
            <p:cNvPr id="14" name="Rectangle: Rounded Corners 13">
              <a:extLst>
                <a:ext uri="{FF2B5EF4-FFF2-40B4-BE49-F238E27FC236}">
                  <a16:creationId xmlns:a16="http://schemas.microsoft.com/office/drawing/2014/main" xmlns="" id="{FE615D82-5CB2-52DA-0B05-5FE8B54D042E}"/>
                </a:ext>
              </a:extLst>
            </p:cNvPr>
            <p:cNvSpPr/>
            <p:nvPr/>
          </p:nvSpPr>
          <p:spPr>
            <a:xfrm>
              <a:off x="1283711" y="1438666"/>
              <a:ext cx="4588472" cy="742352"/>
            </a:xfrm>
            <a:prstGeom prst="roundRect">
              <a:avLst/>
            </a:prstGeom>
            <a:solidFill>
              <a:srgbClr val="0349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00"/>
            </a:p>
          </p:txBody>
        </p:sp>
        <p:sp>
          <p:nvSpPr>
            <p:cNvPr id="9" name="TextBox 8">
              <a:extLst>
                <a:ext uri="{FF2B5EF4-FFF2-40B4-BE49-F238E27FC236}">
                  <a16:creationId xmlns:a16="http://schemas.microsoft.com/office/drawing/2014/main" xmlns="" id="{DBCEE186-AA2C-A9BA-A43A-D62A437771F7}"/>
                </a:ext>
              </a:extLst>
            </p:cNvPr>
            <p:cNvSpPr txBox="1"/>
            <p:nvPr/>
          </p:nvSpPr>
          <p:spPr>
            <a:xfrm>
              <a:off x="1441240" y="1609787"/>
              <a:ext cx="4273414" cy="400110"/>
            </a:xfrm>
            <a:prstGeom prst="rect">
              <a:avLst/>
            </a:prstGeom>
            <a:noFill/>
          </p:spPr>
          <p:txBody>
            <a:bodyPr wrap="square" lIns="91440" tIns="45720" rIns="91440" bIns="45720" rtlCol="0" anchor="t">
              <a:spAutoFit/>
            </a:bodyPr>
            <a:lstStyle/>
            <a:p>
              <a:pPr algn="ctr"/>
              <a:r>
                <a:rPr lang="en-US" sz="2000" b="1" dirty="0">
                  <a:solidFill>
                    <a:srgbClr val="FFE500"/>
                  </a:solidFill>
                </a:rPr>
                <a:t>Next Gen Employability Program</a:t>
              </a:r>
              <a:endParaRPr lang="en-US" dirty="0">
                <a:solidFill>
                  <a:srgbClr val="FFE500"/>
                </a:solidFill>
              </a:endParaRPr>
            </a:p>
          </p:txBody>
        </p:sp>
      </p:grpSp>
      <p:sp>
        <p:nvSpPr>
          <p:cNvPr id="16" name="TextBox 15"/>
          <p:cNvSpPr txBox="1"/>
          <p:nvPr/>
        </p:nvSpPr>
        <p:spPr>
          <a:xfrm>
            <a:off x="977615" y="4245764"/>
            <a:ext cx="2248313" cy="1323439"/>
          </a:xfrm>
          <a:prstGeom prst="rect">
            <a:avLst/>
          </a:prstGeom>
          <a:noFill/>
        </p:spPr>
        <p:txBody>
          <a:bodyPr wrap="square" rtlCol="0">
            <a:spAutoFit/>
          </a:bodyPr>
          <a:lstStyle/>
          <a:p>
            <a:r>
              <a:rPr lang="en-US" sz="1600" dirty="0" smtClean="0"/>
              <a:t>C. </a:t>
            </a:r>
            <a:r>
              <a:rPr lang="en-US" sz="1600" dirty="0" err="1" smtClean="0"/>
              <a:t>Praneeth</a:t>
            </a:r>
            <a:r>
              <a:rPr lang="en-US" sz="1600" dirty="0" smtClean="0"/>
              <a:t> Kumar</a:t>
            </a:r>
          </a:p>
          <a:p>
            <a:r>
              <a:rPr lang="en-US" sz="1600" dirty="0" smtClean="0"/>
              <a:t>B. Rahul </a:t>
            </a:r>
          </a:p>
          <a:p>
            <a:r>
              <a:rPr lang="en-US" sz="1600" dirty="0" smtClean="0"/>
              <a:t>MD. </a:t>
            </a:r>
            <a:r>
              <a:rPr lang="en-US" sz="1600" dirty="0" err="1" smtClean="0"/>
              <a:t>Mujeeb</a:t>
            </a:r>
            <a:endParaRPr lang="en-US" sz="1600" dirty="0" smtClean="0"/>
          </a:p>
          <a:p>
            <a:r>
              <a:rPr lang="en-US" sz="1600" dirty="0" smtClean="0"/>
              <a:t>K. </a:t>
            </a:r>
            <a:r>
              <a:rPr lang="en-US" sz="1600" dirty="0" err="1" smtClean="0"/>
              <a:t>Devikarani</a:t>
            </a:r>
            <a:endParaRPr lang="en-US" sz="1600" dirty="0" smtClean="0"/>
          </a:p>
          <a:p>
            <a:r>
              <a:rPr lang="en-US" sz="1600" dirty="0"/>
              <a:t>B. Satya </a:t>
            </a:r>
            <a:r>
              <a:rPr lang="en-US" sz="1600" dirty="0" err="1" smtClean="0"/>
              <a:t>Sekhar</a:t>
            </a:r>
            <a:endParaRPr lang="en-US" sz="1600" dirty="0"/>
          </a:p>
        </p:txBody>
      </p:sp>
      <p:sp>
        <p:nvSpPr>
          <p:cNvPr id="17" name="TextBox 16"/>
          <p:cNvSpPr txBox="1"/>
          <p:nvPr/>
        </p:nvSpPr>
        <p:spPr>
          <a:xfrm>
            <a:off x="3335764" y="4272192"/>
            <a:ext cx="2024743" cy="1323439"/>
          </a:xfrm>
          <a:prstGeom prst="rect">
            <a:avLst/>
          </a:prstGeom>
          <a:noFill/>
        </p:spPr>
        <p:txBody>
          <a:bodyPr wrap="square" rtlCol="0">
            <a:spAutoFit/>
          </a:bodyPr>
          <a:lstStyle/>
          <a:p>
            <a:r>
              <a:rPr lang="en-US" sz="1600" dirty="0" smtClean="0"/>
              <a:t>22N81A6720</a:t>
            </a:r>
          </a:p>
          <a:p>
            <a:r>
              <a:rPr lang="en-US" sz="1600" dirty="0" smtClean="0"/>
              <a:t>22N81A6297</a:t>
            </a:r>
          </a:p>
          <a:p>
            <a:r>
              <a:rPr lang="en-US" sz="1600" dirty="0" smtClean="0"/>
              <a:t>23N85A0503</a:t>
            </a:r>
          </a:p>
          <a:p>
            <a:r>
              <a:rPr lang="en-US" sz="1600" dirty="0" smtClean="0"/>
              <a:t>22N81A0508</a:t>
            </a:r>
          </a:p>
          <a:p>
            <a:r>
              <a:rPr lang="en-US" sz="1600" dirty="0" smtClean="0"/>
              <a:t>22N81A66F9</a:t>
            </a:r>
            <a:endParaRPr lang="en-US" sz="16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F26CE19-10F4-F2B7-AC75-FE9483FB4144}"/>
              </a:ext>
            </a:extLst>
          </p:cNvPr>
          <p:cNvSpPr txBox="1"/>
          <p:nvPr/>
        </p:nvSpPr>
        <p:spPr>
          <a:xfrm>
            <a:off x="457202" y="944595"/>
            <a:ext cx="6096000" cy="400110"/>
          </a:xfrm>
          <a:prstGeom prst="rect">
            <a:avLst/>
          </a:prstGeom>
          <a:noFill/>
        </p:spPr>
        <p:txBody>
          <a:bodyPr wrap="square">
            <a:spAutoFit/>
          </a:bodyPr>
          <a:lstStyle/>
          <a:p>
            <a:r>
              <a:rPr lang="en-IN" sz="2000" b="1" u="sng" dirty="0">
                <a:solidFill>
                  <a:srgbClr val="045890"/>
                </a:solidFill>
              </a:rPr>
              <a:t>Key Features</a:t>
            </a:r>
          </a:p>
        </p:txBody>
      </p:sp>
      <p:sp>
        <p:nvSpPr>
          <p:cNvPr id="5" name="TextBox 4">
            <a:extLst>
              <a:ext uri="{FF2B5EF4-FFF2-40B4-BE49-F238E27FC236}">
                <a16:creationId xmlns:a16="http://schemas.microsoft.com/office/drawing/2014/main" xmlns="" id="{4716B0E1-4A75-F62A-739F-198504B7C7B5}"/>
              </a:ext>
            </a:extLst>
          </p:cNvPr>
          <p:cNvSpPr txBox="1"/>
          <p:nvPr/>
        </p:nvSpPr>
        <p:spPr>
          <a:xfrm>
            <a:off x="971775" y="1462271"/>
            <a:ext cx="6221507" cy="3266985"/>
          </a:xfrm>
          <a:prstGeom prst="rect">
            <a:avLst/>
          </a:prstGeom>
          <a:noFill/>
        </p:spPr>
        <p:txBody>
          <a:bodyPr wrap="square">
            <a:spAutoFit/>
          </a:bodyPr>
          <a:lstStyle/>
          <a:p>
            <a:pPr marL="342900" indent="-342900">
              <a:lnSpc>
                <a:spcPct val="150000"/>
              </a:lnSpc>
              <a:buFont typeface="Wingdings" panose="05000000000000000000" pitchFamily="2" charset="2"/>
              <a:buChar char="ü"/>
            </a:pPr>
            <a:r>
              <a:rPr lang="en-IN" sz="2000" dirty="0"/>
              <a:t>User registration and login.</a:t>
            </a:r>
          </a:p>
          <a:p>
            <a:pPr marL="342900" indent="-342900">
              <a:lnSpc>
                <a:spcPct val="150000"/>
              </a:lnSpc>
              <a:buFont typeface="Wingdings" panose="05000000000000000000" pitchFamily="2" charset="2"/>
              <a:buChar char="ü"/>
            </a:pPr>
            <a:r>
              <a:rPr lang="en-IN" sz="2000" dirty="0"/>
              <a:t>Complaint submission with category and priority. </a:t>
            </a:r>
          </a:p>
          <a:p>
            <a:pPr marL="342900" indent="-342900">
              <a:lnSpc>
                <a:spcPct val="150000"/>
              </a:lnSpc>
              <a:buFont typeface="Wingdings" panose="05000000000000000000" pitchFamily="2" charset="2"/>
              <a:buChar char="ü"/>
            </a:pPr>
            <a:r>
              <a:rPr lang="en-IN" sz="2000" dirty="0"/>
              <a:t>SLA-based deadline assignment.</a:t>
            </a:r>
          </a:p>
          <a:p>
            <a:pPr marL="342900" indent="-342900">
              <a:lnSpc>
                <a:spcPct val="150000"/>
              </a:lnSpc>
              <a:buFont typeface="Wingdings" panose="05000000000000000000" pitchFamily="2" charset="2"/>
              <a:buChar char="ü"/>
            </a:pPr>
            <a:r>
              <a:rPr lang="en-IN" sz="2000" dirty="0"/>
              <a:t>Complaint status tracking.</a:t>
            </a:r>
          </a:p>
          <a:p>
            <a:pPr marL="342900" indent="-342900">
              <a:lnSpc>
                <a:spcPct val="150000"/>
              </a:lnSpc>
              <a:buFont typeface="Wingdings" panose="05000000000000000000" pitchFamily="2" charset="2"/>
              <a:buChar char="ü"/>
            </a:pPr>
            <a:r>
              <a:rPr lang="en-IN" sz="2000" dirty="0"/>
              <a:t>Automatic SLA alerts and notifications.</a:t>
            </a:r>
          </a:p>
          <a:p>
            <a:pPr marL="342900" indent="-342900">
              <a:lnSpc>
                <a:spcPct val="150000"/>
              </a:lnSpc>
              <a:buFont typeface="Wingdings" panose="05000000000000000000" pitchFamily="2" charset="2"/>
              <a:buChar char="ü"/>
            </a:pPr>
            <a:r>
              <a:rPr lang="en-IN" sz="2000" dirty="0"/>
              <a:t>Admin dashboard with reports.</a:t>
            </a:r>
          </a:p>
          <a:p>
            <a:pPr marL="342900" indent="-342900">
              <a:lnSpc>
                <a:spcPct val="150000"/>
              </a:lnSpc>
              <a:buFont typeface="Wingdings" panose="05000000000000000000" pitchFamily="2" charset="2"/>
              <a:buChar char="ü"/>
            </a:pPr>
            <a:r>
              <a:rPr lang="en-IN" sz="2000" dirty="0"/>
              <a:t>Complaint history and analytics.</a:t>
            </a:r>
          </a:p>
        </p:txBody>
      </p:sp>
    </p:spTree>
    <p:extLst>
      <p:ext uri="{BB962C8B-B14F-4D97-AF65-F5344CB8AC3E}">
        <p14:creationId xmlns:p14="http://schemas.microsoft.com/office/powerpoint/2010/main" val="2977400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316" y="809897"/>
            <a:ext cx="9921557" cy="4872447"/>
          </a:xfrm>
          <a:prstGeom prst="rect">
            <a:avLst/>
          </a:prstGeom>
        </p:spPr>
      </p:pic>
      <p:sp>
        <p:nvSpPr>
          <p:cNvPr id="4" name="TextBox 3"/>
          <p:cNvSpPr txBox="1"/>
          <p:nvPr/>
        </p:nvSpPr>
        <p:spPr>
          <a:xfrm>
            <a:off x="3193207" y="5826035"/>
            <a:ext cx="5355773" cy="379656"/>
          </a:xfrm>
          <a:prstGeom prst="rect">
            <a:avLst/>
          </a:prstGeom>
          <a:noFill/>
        </p:spPr>
        <p:txBody>
          <a:bodyPr wrap="square" rtlCol="0">
            <a:spAutoFit/>
          </a:bodyPr>
          <a:lstStyle/>
          <a:p>
            <a:pPr algn="ctr"/>
            <a:r>
              <a:rPr lang="en-US" b="1" dirty="0" smtClean="0"/>
              <a:t>Fig 2: Complaint Management System Portal</a:t>
            </a:r>
            <a:endParaRPr lang="en-US" b="1" dirty="0"/>
          </a:p>
        </p:txBody>
      </p:sp>
    </p:spTree>
    <p:extLst>
      <p:ext uri="{BB962C8B-B14F-4D97-AF65-F5344CB8AC3E}">
        <p14:creationId xmlns:p14="http://schemas.microsoft.com/office/powerpoint/2010/main" val="4030423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367" t="3462" r="4933" b="8274"/>
          <a:stretch/>
        </p:blipFill>
        <p:spPr>
          <a:xfrm>
            <a:off x="2240277" y="796835"/>
            <a:ext cx="7119257" cy="2664823"/>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028" t="4553" r="2041" b="5995"/>
          <a:stretch/>
        </p:blipFill>
        <p:spPr>
          <a:xfrm>
            <a:off x="2116179" y="3461658"/>
            <a:ext cx="7367451" cy="2534194"/>
          </a:xfrm>
          <a:prstGeom prst="rect">
            <a:avLst/>
          </a:prstGeom>
        </p:spPr>
      </p:pic>
      <p:sp>
        <p:nvSpPr>
          <p:cNvPr id="4" name="TextBox 3"/>
          <p:cNvSpPr txBox="1"/>
          <p:nvPr/>
        </p:nvSpPr>
        <p:spPr>
          <a:xfrm>
            <a:off x="1756951" y="5995852"/>
            <a:ext cx="8314512" cy="379656"/>
          </a:xfrm>
          <a:prstGeom prst="rect">
            <a:avLst/>
          </a:prstGeom>
          <a:noFill/>
        </p:spPr>
        <p:txBody>
          <a:bodyPr wrap="square" rtlCol="0">
            <a:spAutoFit/>
          </a:bodyPr>
          <a:lstStyle/>
          <a:p>
            <a:pPr algn="ctr"/>
            <a:r>
              <a:rPr lang="en-US" b="1" dirty="0" smtClean="0"/>
              <a:t>Fig 3: How Our Portal Works…..&amp; User Roles(Student, Staff, Admin)</a:t>
            </a:r>
            <a:endParaRPr lang="en-US" b="1" dirty="0"/>
          </a:p>
        </p:txBody>
      </p:sp>
    </p:spTree>
    <p:extLst>
      <p:ext uri="{BB962C8B-B14F-4D97-AF65-F5344CB8AC3E}">
        <p14:creationId xmlns:p14="http://schemas.microsoft.com/office/powerpoint/2010/main" val="2871761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4033" y="795333"/>
            <a:ext cx="3778856" cy="5082954"/>
          </a:xfrm>
          <a:prstGeom prst="rect">
            <a:avLst/>
          </a:prstGeom>
        </p:spPr>
      </p:pic>
      <p:pic>
        <p:nvPicPr>
          <p:cNvPr id="3" name="Picture 2"/>
          <p:cNvPicPr>
            <a:picLocks noChangeAspect="1"/>
          </p:cNvPicPr>
          <p:nvPr/>
        </p:nvPicPr>
        <p:blipFill>
          <a:blip r:embed="rId3"/>
          <a:stretch>
            <a:fillRect/>
          </a:stretch>
        </p:blipFill>
        <p:spPr>
          <a:xfrm>
            <a:off x="6700314" y="795333"/>
            <a:ext cx="3880598" cy="5082954"/>
          </a:xfrm>
          <a:prstGeom prst="rect">
            <a:avLst/>
          </a:prstGeom>
        </p:spPr>
      </p:pic>
      <p:sp>
        <p:nvSpPr>
          <p:cNvPr id="4" name="TextBox 3"/>
          <p:cNvSpPr txBox="1"/>
          <p:nvPr/>
        </p:nvSpPr>
        <p:spPr>
          <a:xfrm>
            <a:off x="1371599" y="6035040"/>
            <a:ext cx="3543723" cy="379656"/>
          </a:xfrm>
          <a:prstGeom prst="rect">
            <a:avLst/>
          </a:prstGeom>
          <a:noFill/>
        </p:spPr>
        <p:txBody>
          <a:bodyPr wrap="square" rtlCol="0">
            <a:spAutoFit/>
          </a:bodyPr>
          <a:lstStyle/>
          <a:p>
            <a:r>
              <a:rPr lang="en-US" b="1" dirty="0" smtClean="0"/>
              <a:t>Fig 4: Student Registration</a:t>
            </a:r>
            <a:endParaRPr lang="en-US" b="1" dirty="0"/>
          </a:p>
        </p:txBody>
      </p:sp>
      <p:sp>
        <p:nvSpPr>
          <p:cNvPr id="5" name="TextBox 4"/>
          <p:cNvSpPr txBox="1"/>
          <p:nvPr/>
        </p:nvSpPr>
        <p:spPr>
          <a:xfrm>
            <a:off x="7262949" y="6035040"/>
            <a:ext cx="3540034" cy="379656"/>
          </a:xfrm>
          <a:prstGeom prst="rect">
            <a:avLst/>
          </a:prstGeom>
          <a:noFill/>
        </p:spPr>
        <p:txBody>
          <a:bodyPr wrap="square" rtlCol="0">
            <a:spAutoFit/>
          </a:bodyPr>
          <a:lstStyle/>
          <a:p>
            <a:r>
              <a:rPr lang="en-US" b="1" dirty="0" smtClean="0"/>
              <a:t>Fig 5: Student Login</a:t>
            </a:r>
            <a:endParaRPr lang="en-US" b="1" dirty="0"/>
          </a:p>
        </p:txBody>
      </p:sp>
    </p:spTree>
    <p:extLst>
      <p:ext uri="{BB962C8B-B14F-4D97-AF65-F5344CB8AC3E}">
        <p14:creationId xmlns:p14="http://schemas.microsoft.com/office/powerpoint/2010/main" val="104291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087651" y="744583"/>
            <a:ext cx="9700209" cy="5146765"/>
          </a:xfrm>
          <a:prstGeom prst="rect">
            <a:avLst/>
          </a:prstGeom>
        </p:spPr>
      </p:pic>
      <p:sp>
        <p:nvSpPr>
          <p:cNvPr id="3" name="TextBox 2"/>
          <p:cNvSpPr txBox="1"/>
          <p:nvPr/>
        </p:nvSpPr>
        <p:spPr>
          <a:xfrm>
            <a:off x="2861452" y="6035039"/>
            <a:ext cx="6152606" cy="379656"/>
          </a:xfrm>
          <a:prstGeom prst="rect">
            <a:avLst/>
          </a:prstGeom>
          <a:noFill/>
        </p:spPr>
        <p:txBody>
          <a:bodyPr wrap="square" rtlCol="0">
            <a:spAutoFit/>
          </a:bodyPr>
          <a:lstStyle/>
          <a:p>
            <a:pPr algn="ctr"/>
            <a:r>
              <a:rPr lang="en-US" b="1" dirty="0" smtClean="0"/>
              <a:t>Fig 6: Submit Complaint from Student Side </a:t>
            </a:r>
            <a:endParaRPr lang="en-US" b="1" dirty="0"/>
          </a:p>
        </p:txBody>
      </p:sp>
    </p:spTree>
    <p:extLst>
      <p:ext uri="{BB962C8B-B14F-4D97-AF65-F5344CB8AC3E}">
        <p14:creationId xmlns:p14="http://schemas.microsoft.com/office/powerpoint/2010/main" val="993351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531" y="779961"/>
            <a:ext cx="9065623" cy="3478530"/>
          </a:xfrm>
          <a:prstGeom prst="rect">
            <a:avLst/>
          </a:prstGeom>
        </p:spPr>
      </p:pic>
      <p:sp>
        <p:nvSpPr>
          <p:cNvPr id="2" name="TextBox 1"/>
          <p:cNvSpPr txBox="1"/>
          <p:nvPr/>
        </p:nvSpPr>
        <p:spPr>
          <a:xfrm>
            <a:off x="3709852" y="4493623"/>
            <a:ext cx="6779623" cy="379656"/>
          </a:xfrm>
          <a:prstGeom prst="rect">
            <a:avLst/>
          </a:prstGeom>
          <a:noFill/>
        </p:spPr>
        <p:txBody>
          <a:bodyPr wrap="square" rtlCol="0">
            <a:spAutoFit/>
          </a:bodyPr>
          <a:lstStyle/>
          <a:p>
            <a:r>
              <a:rPr lang="en-US" b="1" dirty="0" smtClean="0"/>
              <a:t>Fig 7: Viewable Student Status  </a:t>
            </a:r>
            <a:endParaRPr lang="en-US" b="1" dirty="0"/>
          </a:p>
        </p:txBody>
      </p:sp>
    </p:spTree>
    <p:extLst>
      <p:ext uri="{BB962C8B-B14F-4D97-AF65-F5344CB8AC3E}">
        <p14:creationId xmlns:p14="http://schemas.microsoft.com/office/powerpoint/2010/main" val="369298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859543" y="822241"/>
            <a:ext cx="3715268" cy="4429743"/>
          </a:xfrm>
          <a:prstGeom prst="rect">
            <a:avLst/>
          </a:prstGeom>
        </p:spPr>
      </p:pic>
      <p:sp>
        <p:nvSpPr>
          <p:cNvPr id="3" name="TextBox 2"/>
          <p:cNvSpPr txBox="1"/>
          <p:nvPr/>
        </p:nvSpPr>
        <p:spPr>
          <a:xfrm>
            <a:off x="4598126" y="5421085"/>
            <a:ext cx="2730137" cy="379656"/>
          </a:xfrm>
          <a:prstGeom prst="rect">
            <a:avLst/>
          </a:prstGeom>
          <a:noFill/>
        </p:spPr>
        <p:txBody>
          <a:bodyPr wrap="square" rtlCol="0">
            <a:spAutoFit/>
          </a:bodyPr>
          <a:lstStyle/>
          <a:p>
            <a:r>
              <a:rPr lang="en-US" b="1" dirty="0" smtClean="0"/>
              <a:t>Fig 8: Staff Login </a:t>
            </a:r>
            <a:endParaRPr lang="en-US" b="1" dirty="0"/>
          </a:p>
        </p:txBody>
      </p:sp>
    </p:spTree>
    <p:extLst>
      <p:ext uri="{BB962C8B-B14F-4D97-AF65-F5344CB8AC3E}">
        <p14:creationId xmlns:p14="http://schemas.microsoft.com/office/powerpoint/2010/main" val="3108671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83" r="1345" b="6297"/>
          <a:stretch/>
        </p:blipFill>
        <p:spPr>
          <a:xfrm>
            <a:off x="2103120" y="888275"/>
            <a:ext cx="6936377" cy="3004457"/>
          </a:xfrm>
          <a:prstGeom prst="rect">
            <a:avLst/>
          </a:prstGeom>
        </p:spPr>
      </p:pic>
      <p:sp>
        <p:nvSpPr>
          <p:cNvPr id="3" name="TextBox 2"/>
          <p:cNvSpPr txBox="1"/>
          <p:nvPr/>
        </p:nvSpPr>
        <p:spPr>
          <a:xfrm>
            <a:off x="2965269" y="4193177"/>
            <a:ext cx="4898571" cy="379656"/>
          </a:xfrm>
          <a:prstGeom prst="rect">
            <a:avLst/>
          </a:prstGeom>
          <a:noFill/>
        </p:spPr>
        <p:txBody>
          <a:bodyPr wrap="square" rtlCol="0">
            <a:spAutoFit/>
          </a:bodyPr>
          <a:lstStyle/>
          <a:p>
            <a:pPr algn="ctr"/>
            <a:r>
              <a:rPr lang="en-US" b="1" dirty="0" smtClean="0"/>
              <a:t>Fig 9:  Viewable Staff Portal</a:t>
            </a:r>
            <a:endParaRPr lang="en-US" b="1" dirty="0"/>
          </a:p>
        </p:txBody>
      </p:sp>
    </p:spTree>
    <p:extLst>
      <p:ext uri="{BB962C8B-B14F-4D97-AF65-F5344CB8AC3E}">
        <p14:creationId xmlns:p14="http://schemas.microsoft.com/office/powerpoint/2010/main" val="2199392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976" y="783771"/>
            <a:ext cx="8503921" cy="4794069"/>
          </a:xfrm>
          <a:prstGeom prst="rect">
            <a:avLst/>
          </a:prstGeom>
        </p:spPr>
      </p:pic>
      <p:sp>
        <p:nvSpPr>
          <p:cNvPr id="4" name="TextBox 3"/>
          <p:cNvSpPr txBox="1"/>
          <p:nvPr/>
        </p:nvSpPr>
        <p:spPr>
          <a:xfrm>
            <a:off x="2886891" y="5891349"/>
            <a:ext cx="5760720" cy="378822"/>
          </a:xfrm>
          <a:prstGeom prst="rect">
            <a:avLst/>
          </a:prstGeom>
          <a:noFill/>
        </p:spPr>
        <p:txBody>
          <a:bodyPr wrap="square" rtlCol="0">
            <a:spAutoFit/>
          </a:bodyPr>
          <a:lstStyle/>
          <a:p>
            <a:pPr algn="ctr"/>
            <a:r>
              <a:rPr lang="en-US" b="1" dirty="0" smtClean="0"/>
              <a:t>Fig 10: Staff Complaint Progress </a:t>
            </a:r>
            <a:endParaRPr lang="en-US" b="1" dirty="0"/>
          </a:p>
        </p:txBody>
      </p:sp>
    </p:spTree>
    <p:extLst>
      <p:ext uri="{BB962C8B-B14F-4D97-AF65-F5344CB8AC3E}">
        <p14:creationId xmlns:p14="http://schemas.microsoft.com/office/powerpoint/2010/main" val="4216483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0384" y="846999"/>
            <a:ext cx="3781953" cy="4563112"/>
          </a:xfrm>
          <a:prstGeom prst="rect">
            <a:avLst/>
          </a:prstGeom>
        </p:spPr>
      </p:pic>
      <p:pic>
        <p:nvPicPr>
          <p:cNvPr id="3" name="Picture 2"/>
          <p:cNvPicPr>
            <a:picLocks noChangeAspect="1"/>
          </p:cNvPicPr>
          <p:nvPr/>
        </p:nvPicPr>
        <p:blipFill>
          <a:blip r:embed="rId3"/>
          <a:stretch>
            <a:fillRect/>
          </a:stretch>
        </p:blipFill>
        <p:spPr>
          <a:xfrm>
            <a:off x="6912716" y="846999"/>
            <a:ext cx="3696216" cy="4563112"/>
          </a:xfrm>
          <a:prstGeom prst="rect">
            <a:avLst/>
          </a:prstGeom>
        </p:spPr>
      </p:pic>
      <p:sp>
        <p:nvSpPr>
          <p:cNvPr id="4" name="TextBox 3"/>
          <p:cNvSpPr txBox="1"/>
          <p:nvPr/>
        </p:nvSpPr>
        <p:spPr>
          <a:xfrm>
            <a:off x="2024742" y="5669280"/>
            <a:ext cx="2795451" cy="379656"/>
          </a:xfrm>
          <a:prstGeom prst="rect">
            <a:avLst/>
          </a:prstGeom>
          <a:noFill/>
        </p:spPr>
        <p:txBody>
          <a:bodyPr wrap="square" rtlCol="0">
            <a:spAutoFit/>
          </a:bodyPr>
          <a:lstStyle/>
          <a:p>
            <a:pPr algn="ctr"/>
            <a:r>
              <a:rPr lang="en-US" b="1" dirty="0" smtClean="0"/>
              <a:t>Fig 11: Admin Login</a:t>
            </a:r>
            <a:endParaRPr lang="en-US" b="1" dirty="0"/>
          </a:p>
        </p:txBody>
      </p:sp>
      <p:sp>
        <p:nvSpPr>
          <p:cNvPr id="5" name="TextBox 4"/>
          <p:cNvSpPr txBox="1"/>
          <p:nvPr/>
        </p:nvSpPr>
        <p:spPr>
          <a:xfrm>
            <a:off x="7137907" y="5525619"/>
            <a:ext cx="3245834" cy="666977"/>
          </a:xfrm>
          <a:prstGeom prst="rect">
            <a:avLst/>
          </a:prstGeom>
          <a:noFill/>
        </p:spPr>
        <p:txBody>
          <a:bodyPr wrap="square" rtlCol="0">
            <a:spAutoFit/>
          </a:bodyPr>
          <a:lstStyle/>
          <a:p>
            <a:pPr algn="ctr"/>
            <a:r>
              <a:rPr lang="en-US" b="1" dirty="0" smtClean="0"/>
              <a:t>Fig 12: Admin Login Credentials</a:t>
            </a:r>
            <a:endParaRPr lang="en-US" b="1" dirty="0"/>
          </a:p>
        </p:txBody>
      </p:sp>
    </p:spTree>
    <p:extLst>
      <p:ext uri="{BB962C8B-B14F-4D97-AF65-F5344CB8AC3E}">
        <p14:creationId xmlns:p14="http://schemas.microsoft.com/office/powerpoint/2010/main" val="2528494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303A782A-5355-03DB-CA26-A3A3D607DA31}"/>
              </a:ext>
            </a:extLst>
          </p:cNvPr>
          <p:cNvGrpSpPr/>
          <p:nvPr/>
        </p:nvGrpSpPr>
        <p:grpSpPr>
          <a:xfrm>
            <a:off x="1894840" y="1516840"/>
            <a:ext cx="8402320" cy="4033672"/>
            <a:chOff x="2159836" y="1516840"/>
            <a:chExt cx="8402320" cy="4033672"/>
          </a:xfrm>
        </p:grpSpPr>
        <p:grpSp>
          <p:nvGrpSpPr>
            <p:cNvPr id="5" name="Group 4">
              <a:extLst>
                <a:ext uri="{FF2B5EF4-FFF2-40B4-BE49-F238E27FC236}">
                  <a16:creationId xmlns:a16="http://schemas.microsoft.com/office/drawing/2014/main" xmlns="" id="{1C7C8318-501A-300C-1586-3487E06F1253}"/>
                </a:ext>
              </a:extLst>
            </p:cNvPr>
            <p:cNvGrpSpPr/>
            <p:nvPr/>
          </p:nvGrpSpPr>
          <p:grpSpPr>
            <a:xfrm>
              <a:off x="2159836" y="1608432"/>
              <a:ext cx="8402320" cy="3942080"/>
              <a:chOff x="2159836" y="1457960"/>
              <a:chExt cx="8402320" cy="3942080"/>
            </a:xfrm>
          </p:grpSpPr>
          <p:sp>
            <p:nvSpPr>
              <p:cNvPr id="3" name="Rectangle: Rounded Corners 2">
                <a:extLst>
                  <a:ext uri="{FF2B5EF4-FFF2-40B4-BE49-F238E27FC236}">
                    <a16:creationId xmlns:a16="http://schemas.microsoft.com/office/drawing/2014/main" xmlns="" id="{E88D108B-EC8D-6B85-5F57-F9D19D5681C4}"/>
                  </a:ext>
                </a:extLst>
              </p:cNvPr>
              <p:cNvSpPr/>
              <p:nvPr/>
            </p:nvSpPr>
            <p:spPr>
              <a:xfrm>
                <a:off x="2159836" y="1457960"/>
                <a:ext cx="8402320" cy="3942080"/>
              </a:xfrm>
              <a:prstGeom prst="roundRect">
                <a:avLst>
                  <a:gd name="adj" fmla="val 10997"/>
                </a:avLst>
              </a:prstGeom>
              <a:solidFill>
                <a:srgbClr val="0349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xmlns="" id="{4797845F-F959-88CB-A4ED-3AA0360C1A9D}"/>
                  </a:ext>
                </a:extLst>
              </p:cNvPr>
              <p:cNvSpPr txBox="1"/>
              <p:nvPr/>
            </p:nvSpPr>
            <p:spPr>
              <a:xfrm>
                <a:off x="2159836" y="4391210"/>
                <a:ext cx="8402320" cy="830997"/>
              </a:xfrm>
              <a:prstGeom prst="rect">
                <a:avLst/>
              </a:prstGeom>
              <a:noFill/>
            </p:spPr>
            <p:txBody>
              <a:bodyPr wrap="square" rtlCol="0">
                <a:spAutoFit/>
              </a:bodyPr>
              <a:lstStyle/>
              <a:p>
                <a:pPr algn="ctr"/>
                <a:r>
                  <a:rPr lang="en-US" sz="2400" dirty="0">
                    <a:solidFill>
                      <a:srgbClr val="FFE500"/>
                    </a:solidFill>
                  </a:rPr>
                  <a:t>The content is curated from online/offline resources and used for educational purpose only.</a:t>
                </a:r>
              </a:p>
            </p:txBody>
          </p:sp>
        </p:grpSp>
        <p:pic>
          <p:nvPicPr>
            <p:cNvPr id="8" name="Picture 7" descr="A blue sign with black background&#10;&#10;AI-generated content may be incorrect.">
              <a:extLst>
                <a:ext uri="{FF2B5EF4-FFF2-40B4-BE49-F238E27FC236}">
                  <a16:creationId xmlns:a16="http://schemas.microsoft.com/office/drawing/2014/main" xmlns="" id="{43BB6327-B30A-E013-C8DA-976B9EC35411}"/>
                </a:ext>
              </a:extLst>
            </p:cNvPr>
            <p:cNvPicPr>
              <a:picLocks noChangeAspect="1"/>
            </p:cNvPicPr>
            <p:nvPr/>
          </p:nvPicPr>
          <p:blipFill>
            <a:blip r:embed="rId4"/>
            <a:srcRect l="9324" t="20721" r="6756" b="23454"/>
            <a:stretch>
              <a:fillRect/>
            </a:stretch>
          </p:blipFill>
          <p:spPr>
            <a:xfrm>
              <a:off x="2487153" y="1516840"/>
              <a:ext cx="7747686" cy="2899149"/>
            </a:xfrm>
            <a:prstGeom prst="rect">
              <a:avLst/>
            </a:prstGeom>
          </p:spPr>
        </p:pic>
      </p:grpSp>
    </p:spTree>
    <p:custDataLst>
      <p:tags r:id="rId1"/>
    </p:custDataLst>
    <p:extLst>
      <p:ext uri="{BB962C8B-B14F-4D97-AF65-F5344CB8AC3E}">
        <p14:creationId xmlns:p14="http://schemas.microsoft.com/office/powerpoint/2010/main" val="39870245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36"/>
          <a:stretch/>
        </p:blipFill>
        <p:spPr>
          <a:xfrm>
            <a:off x="875211" y="731518"/>
            <a:ext cx="10202091" cy="5103223"/>
          </a:xfrm>
          <a:prstGeom prst="rect">
            <a:avLst/>
          </a:prstGeom>
        </p:spPr>
      </p:pic>
      <p:sp>
        <p:nvSpPr>
          <p:cNvPr id="3" name="TextBox 2"/>
          <p:cNvSpPr txBox="1"/>
          <p:nvPr/>
        </p:nvSpPr>
        <p:spPr>
          <a:xfrm>
            <a:off x="2684416" y="5834741"/>
            <a:ext cx="6583680" cy="379656"/>
          </a:xfrm>
          <a:prstGeom prst="rect">
            <a:avLst/>
          </a:prstGeom>
          <a:noFill/>
        </p:spPr>
        <p:txBody>
          <a:bodyPr wrap="square" rtlCol="0">
            <a:spAutoFit/>
          </a:bodyPr>
          <a:lstStyle/>
          <a:p>
            <a:pPr algn="ctr"/>
            <a:r>
              <a:rPr lang="en-US" b="1" dirty="0" smtClean="0"/>
              <a:t>Fig 13: Admin Dashboard </a:t>
            </a:r>
            <a:endParaRPr lang="en-US" b="1" dirty="0"/>
          </a:p>
        </p:txBody>
      </p:sp>
    </p:spTree>
    <p:extLst>
      <p:ext uri="{BB962C8B-B14F-4D97-AF65-F5344CB8AC3E}">
        <p14:creationId xmlns:p14="http://schemas.microsoft.com/office/powerpoint/2010/main" val="3803517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936" r="2090" b="26070"/>
          <a:stretch/>
        </p:blipFill>
        <p:spPr>
          <a:xfrm>
            <a:off x="1097280" y="1091837"/>
            <a:ext cx="9980023" cy="3571603"/>
          </a:xfrm>
          <a:prstGeom prst="rect">
            <a:avLst/>
          </a:prstGeom>
        </p:spPr>
      </p:pic>
      <p:sp>
        <p:nvSpPr>
          <p:cNvPr id="3" name="TextBox 2"/>
          <p:cNvSpPr txBox="1"/>
          <p:nvPr/>
        </p:nvSpPr>
        <p:spPr>
          <a:xfrm>
            <a:off x="2338251" y="4519749"/>
            <a:ext cx="7354389" cy="379656"/>
          </a:xfrm>
          <a:prstGeom prst="rect">
            <a:avLst/>
          </a:prstGeom>
          <a:noFill/>
        </p:spPr>
        <p:txBody>
          <a:bodyPr wrap="square" rtlCol="0">
            <a:spAutoFit/>
          </a:bodyPr>
          <a:lstStyle/>
          <a:p>
            <a:pPr algn="ctr"/>
            <a:r>
              <a:rPr lang="en-US" b="1" dirty="0" smtClean="0"/>
              <a:t>Fig 14: Viewable Complaints Admin Can </a:t>
            </a:r>
            <a:r>
              <a:rPr lang="en-US" b="1" dirty="0" err="1" smtClean="0"/>
              <a:t>Lookonto</a:t>
            </a:r>
            <a:endParaRPr lang="en-US" b="1" dirty="0"/>
          </a:p>
        </p:txBody>
      </p:sp>
    </p:spTree>
    <p:extLst>
      <p:ext uri="{BB962C8B-B14F-4D97-AF65-F5344CB8AC3E}">
        <p14:creationId xmlns:p14="http://schemas.microsoft.com/office/powerpoint/2010/main" val="479797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78211BE-8C17-E657-C694-ADF623940709}"/>
              </a:ext>
            </a:extLst>
          </p:cNvPr>
          <p:cNvSpPr txBox="1"/>
          <p:nvPr/>
        </p:nvSpPr>
        <p:spPr>
          <a:xfrm>
            <a:off x="295835" y="774557"/>
            <a:ext cx="6096000" cy="400110"/>
          </a:xfrm>
          <a:prstGeom prst="rect">
            <a:avLst/>
          </a:prstGeom>
          <a:noFill/>
        </p:spPr>
        <p:txBody>
          <a:bodyPr wrap="square">
            <a:spAutoFit/>
          </a:bodyPr>
          <a:lstStyle/>
          <a:p>
            <a:r>
              <a:rPr lang="en-US" sz="2000" b="1" u="sng" dirty="0">
                <a:solidFill>
                  <a:srgbClr val="213163"/>
                </a:solidFill>
              </a:rPr>
              <a:t>R</a:t>
            </a:r>
            <a:r>
              <a:rPr lang="en-IN" sz="2000" b="1" u="sng" dirty="0">
                <a:solidFill>
                  <a:srgbClr val="213163"/>
                </a:solidFill>
              </a:rPr>
              <a:t>eferences</a:t>
            </a:r>
            <a:endParaRPr lang="en-IN" sz="2000" u="sng" dirty="0"/>
          </a:p>
        </p:txBody>
      </p:sp>
      <p:sp>
        <p:nvSpPr>
          <p:cNvPr id="2" name="Rectangle 1"/>
          <p:cNvSpPr/>
          <p:nvPr/>
        </p:nvSpPr>
        <p:spPr>
          <a:xfrm>
            <a:off x="756108" y="1428177"/>
            <a:ext cx="10033813" cy="4402167"/>
          </a:xfrm>
          <a:prstGeom prst="rect">
            <a:avLst/>
          </a:prstGeom>
        </p:spPr>
        <p:txBody>
          <a:bodyPr wrap="square">
            <a:spAutoFit/>
          </a:bodyPr>
          <a:lstStyle/>
          <a:p>
            <a:r>
              <a:rPr lang="en-US" b="1" dirty="0"/>
              <a:t>Django Helpdesk (Industry-grade ticket system)</a:t>
            </a:r>
          </a:p>
          <a:p>
            <a:r>
              <a:rPr lang="en-US" dirty="0" smtClean="0"/>
              <a:t>🔗 </a:t>
            </a:r>
            <a:r>
              <a:rPr lang="en-US" dirty="0">
                <a:hlinkClick r:id="rId2"/>
              </a:rPr>
              <a:t>https://github.com/django-helpdesk/django-helpdesk</a:t>
            </a:r>
            <a:endParaRPr lang="en-US" dirty="0"/>
          </a:p>
          <a:p>
            <a:endParaRPr lang="en-US" b="1" dirty="0"/>
          </a:p>
          <a:p>
            <a:r>
              <a:rPr lang="en-US" b="1" dirty="0" smtClean="0"/>
              <a:t>Public </a:t>
            </a:r>
            <a:r>
              <a:rPr lang="en-US" b="1" dirty="0"/>
              <a:t>Grievance Redressal System (India – Concept)</a:t>
            </a:r>
          </a:p>
          <a:p>
            <a:r>
              <a:rPr lang="en-US" dirty="0" smtClean="0"/>
              <a:t>🔗 </a:t>
            </a:r>
            <a:r>
              <a:rPr lang="en-US" dirty="0">
                <a:hlinkClick r:id="rId3"/>
              </a:rPr>
              <a:t>https://</a:t>
            </a:r>
            <a:r>
              <a:rPr lang="en-US" dirty="0" smtClean="0">
                <a:hlinkClick r:id="rId3"/>
              </a:rPr>
              <a:t>pgportal.gov.in</a:t>
            </a:r>
            <a:endParaRPr lang="en-US" dirty="0" smtClean="0"/>
          </a:p>
          <a:p>
            <a:endParaRPr lang="en-US" dirty="0"/>
          </a:p>
          <a:p>
            <a:r>
              <a:rPr lang="en-US" b="1" dirty="0"/>
              <a:t>Django Ticket </a:t>
            </a:r>
            <a:r>
              <a:rPr lang="en-US" b="1" dirty="0" smtClean="0"/>
              <a:t>System</a:t>
            </a:r>
            <a:endParaRPr lang="en-US" dirty="0"/>
          </a:p>
          <a:p>
            <a:r>
              <a:rPr lang="en-US" dirty="0"/>
              <a:t>🔗 </a:t>
            </a:r>
            <a:r>
              <a:rPr lang="en-US" u="sng" dirty="0">
                <a:solidFill>
                  <a:srgbClr val="00B0F0"/>
                </a:solidFill>
                <a:hlinkClick r:id="rId4"/>
              </a:rPr>
              <a:t>https://</a:t>
            </a:r>
            <a:r>
              <a:rPr lang="en-US" u="sng" dirty="0" smtClean="0">
                <a:solidFill>
                  <a:srgbClr val="00B0F0"/>
                </a:solidFill>
                <a:hlinkClick r:id="rId4"/>
              </a:rPr>
              <a:t>github.com/search?q=django+ticket+system&amp;type=repositories</a:t>
            </a:r>
            <a:endParaRPr lang="en-US" u="sng" dirty="0" smtClean="0">
              <a:solidFill>
                <a:srgbClr val="00B0F0"/>
              </a:solidFill>
            </a:endParaRPr>
          </a:p>
          <a:p>
            <a:endParaRPr lang="en-US" u="sng" dirty="0">
              <a:solidFill>
                <a:srgbClr val="00B0F0"/>
              </a:solidFill>
            </a:endParaRPr>
          </a:p>
          <a:p>
            <a:r>
              <a:rPr lang="en-US" b="1" dirty="0"/>
              <a:t>Complaint Management System </a:t>
            </a:r>
            <a:endParaRPr lang="en-US" b="1" dirty="0" smtClean="0"/>
          </a:p>
          <a:p>
            <a:r>
              <a:rPr lang="en-US" dirty="0" smtClean="0">
                <a:solidFill>
                  <a:schemeClr val="tx1"/>
                </a:solidFill>
              </a:rPr>
              <a:t>🔗</a:t>
            </a:r>
            <a:r>
              <a:rPr lang="en-US" u="sng" dirty="0" smtClean="0">
                <a:solidFill>
                  <a:srgbClr val="00B0F0"/>
                </a:solidFill>
              </a:rPr>
              <a:t> </a:t>
            </a:r>
            <a:r>
              <a:rPr lang="en-US" u="sng" dirty="0">
                <a:solidFill>
                  <a:srgbClr val="00B0F0"/>
                </a:solidFill>
              </a:rPr>
              <a:t>https://github.com/topics/complaint-management-system-django</a:t>
            </a:r>
          </a:p>
          <a:p>
            <a:endParaRPr lang="en-US" dirty="0" smtClean="0">
              <a:solidFill>
                <a:srgbClr val="00B0F0"/>
              </a:solidFill>
            </a:endParaRPr>
          </a:p>
          <a:p>
            <a:r>
              <a:rPr lang="en-US" b="1" dirty="0"/>
              <a:t>Django Role-Based Authentication </a:t>
            </a:r>
            <a:r>
              <a:rPr lang="en-US" b="1" dirty="0" smtClean="0"/>
              <a:t>Example</a:t>
            </a:r>
            <a:endParaRPr lang="en-US" dirty="0"/>
          </a:p>
          <a:p>
            <a:r>
              <a:rPr lang="en-US" dirty="0"/>
              <a:t>🔗 </a:t>
            </a:r>
            <a:r>
              <a:rPr lang="en-US" dirty="0">
                <a:hlinkClick r:id="rId5"/>
              </a:rPr>
              <a:t>https://github.com/vintasoftware/django-role-permissions</a:t>
            </a:r>
            <a:endParaRPr lang="en-US" dirty="0"/>
          </a:p>
          <a:p>
            <a:endParaRPr lang="en-US" u="sng" dirty="0">
              <a:solidFill>
                <a:srgbClr val="00B0F0"/>
              </a:solidFill>
            </a:endParaRPr>
          </a:p>
        </p:txBody>
      </p:sp>
    </p:spTree>
    <p:extLst>
      <p:ext uri="{BB962C8B-B14F-4D97-AF65-F5344CB8AC3E}">
        <p14:creationId xmlns:p14="http://schemas.microsoft.com/office/powerpoint/2010/main" val="868566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a:off x="2285999" y="1510146"/>
            <a:ext cx="7824651" cy="3539506"/>
          </a:xfrm>
          <a:custGeom>
            <a:avLst/>
            <a:gdLst/>
            <a:ahLst/>
            <a:cxnLst/>
            <a:rect l="l" t="t" r="r" b="b"/>
            <a:pathLst>
              <a:path w="16095441" h="10287000">
                <a:moveTo>
                  <a:pt x="3658511" y="4990406"/>
                </a:moveTo>
                <a:lnTo>
                  <a:pt x="3509581" y="5480609"/>
                </a:lnTo>
                <a:lnTo>
                  <a:pt x="3809054" y="5480609"/>
                </a:lnTo>
                <a:close/>
                <a:moveTo>
                  <a:pt x="10375775" y="4932735"/>
                </a:moveTo>
                <a:cubicBezTo>
                  <a:pt x="10464452" y="4932735"/>
                  <a:pt x="10534680" y="4962346"/>
                  <a:pt x="10586460" y="5021567"/>
                </a:cubicBezTo>
                <a:cubicBezTo>
                  <a:pt x="10638239" y="5080788"/>
                  <a:pt x="10664129" y="5174581"/>
                  <a:pt x="10664129" y="5302945"/>
                </a:cubicBezTo>
                <a:cubicBezTo>
                  <a:pt x="10664129" y="5455494"/>
                  <a:pt x="10639325" y="5561224"/>
                  <a:pt x="10589715" y="5620135"/>
                </a:cubicBezTo>
                <a:cubicBezTo>
                  <a:pt x="10577313" y="5634863"/>
                  <a:pt x="10563631" y="5647750"/>
                  <a:pt x="10548671" y="5658796"/>
                </a:cubicBezTo>
                <a:lnTo>
                  <a:pt x="10508092" y="5681797"/>
                </a:lnTo>
                <a:lnTo>
                  <a:pt x="10454660" y="5420369"/>
                </a:lnTo>
                <a:cubicBezTo>
                  <a:pt x="10428765" y="5319708"/>
                  <a:pt x="10398002" y="5220268"/>
                  <a:pt x="10362956" y="5121902"/>
                </a:cubicBezTo>
                <a:lnTo>
                  <a:pt x="10292067" y="4945581"/>
                </a:lnTo>
                <a:lnTo>
                  <a:pt x="10315197" y="4938375"/>
                </a:lnTo>
                <a:cubicBezTo>
                  <a:pt x="10334343" y="4934615"/>
                  <a:pt x="10354536" y="4932735"/>
                  <a:pt x="10375775" y="4932735"/>
                </a:cubicBezTo>
                <a:close/>
                <a:moveTo>
                  <a:pt x="10153930" y="4641883"/>
                </a:moveTo>
                <a:lnTo>
                  <a:pt x="10245550" y="4829880"/>
                </a:lnTo>
                <a:lnTo>
                  <a:pt x="10292067" y="4945581"/>
                </a:lnTo>
                <a:lnTo>
                  <a:pt x="10260898" y="4955292"/>
                </a:lnTo>
                <a:cubicBezTo>
                  <a:pt x="10226792" y="4970330"/>
                  <a:pt x="10196871" y="4992887"/>
                  <a:pt x="10171136" y="5022963"/>
                </a:cubicBezTo>
                <a:cubicBezTo>
                  <a:pt x="10119666" y="5083114"/>
                  <a:pt x="10093932" y="5182643"/>
                  <a:pt x="10093932" y="5321549"/>
                </a:cubicBezTo>
                <a:cubicBezTo>
                  <a:pt x="10093932" y="5459215"/>
                  <a:pt x="10119512" y="5558124"/>
                  <a:pt x="10170671" y="5618275"/>
                </a:cubicBezTo>
                <a:cubicBezTo>
                  <a:pt x="10221831" y="5678426"/>
                  <a:pt x="10291439" y="5708502"/>
                  <a:pt x="10379496" y="5708502"/>
                </a:cubicBezTo>
                <a:cubicBezTo>
                  <a:pt x="10424764" y="5708502"/>
                  <a:pt x="10464917" y="5701138"/>
                  <a:pt x="10499954" y="5686410"/>
                </a:cubicBezTo>
                <a:lnTo>
                  <a:pt x="10508092" y="5681797"/>
                </a:lnTo>
                <a:lnTo>
                  <a:pt x="10517160" y="5726162"/>
                </a:lnTo>
                <a:lnTo>
                  <a:pt x="10544256" y="6011771"/>
                </a:lnTo>
                <a:lnTo>
                  <a:pt x="10502250" y="6018512"/>
                </a:lnTo>
                <a:cubicBezTo>
                  <a:pt x="10467542" y="6022059"/>
                  <a:pt x="10431275" y="6023832"/>
                  <a:pt x="10393448" y="6023832"/>
                </a:cubicBezTo>
                <a:cubicBezTo>
                  <a:pt x="10239659" y="6023832"/>
                  <a:pt x="10112381" y="5999337"/>
                  <a:pt x="10011611" y="5950348"/>
                </a:cubicBezTo>
                <a:cubicBezTo>
                  <a:pt x="9910842" y="5901358"/>
                  <a:pt x="9829142" y="5823844"/>
                  <a:pt x="9766510" y="5717804"/>
                </a:cubicBezTo>
                <a:cubicBezTo>
                  <a:pt x="9703879" y="5611764"/>
                  <a:pt x="9672562" y="5479059"/>
                  <a:pt x="9672562" y="5319689"/>
                </a:cubicBezTo>
                <a:cubicBezTo>
                  <a:pt x="9672562" y="5097067"/>
                  <a:pt x="9734573" y="4923744"/>
                  <a:pt x="9858597" y="4799720"/>
                </a:cubicBezTo>
                <a:cubicBezTo>
                  <a:pt x="9920609" y="4737709"/>
                  <a:pt x="9994791" y="4691200"/>
                  <a:pt x="10081142" y="4660194"/>
                </a:cubicBezTo>
                <a:close/>
                <a:moveTo>
                  <a:pt x="11317187" y="4636940"/>
                </a:moveTo>
                <a:lnTo>
                  <a:pt x="11317187" y="5449375"/>
                </a:lnTo>
                <a:cubicBezTo>
                  <a:pt x="11317187" y="5516300"/>
                  <a:pt x="11330210" y="5593141"/>
                  <a:pt x="11356255" y="5679899"/>
                </a:cubicBezTo>
                <a:cubicBezTo>
                  <a:pt x="11372378" y="5733811"/>
                  <a:pt x="11402298" y="5786174"/>
                  <a:pt x="11446017" y="5836990"/>
                </a:cubicBezTo>
                <a:cubicBezTo>
                  <a:pt x="11489735" y="5887805"/>
                  <a:pt x="11537949" y="5927001"/>
                  <a:pt x="11590659" y="5954577"/>
                </a:cubicBezTo>
                <a:cubicBezTo>
                  <a:pt x="11643369" y="5982153"/>
                  <a:pt x="11708946" y="6000589"/>
                  <a:pt x="11787391" y="6009886"/>
                </a:cubicBezTo>
                <a:cubicBezTo>
                  <a:pt x="11865836" y="6019183"/>
                  <a:pt x="11938234" y="6023832"/>
                  <a:pt x="12004587" y="6023832"/>
                </a:cubicBezTo>
                <a:cubicBezTo>
                  <a:pt x="12119309" y="6023832"/>
                  <a:pt x="12217597" y="6008648"/>
                  <a:pt x="12299453" y="5978282"/>
                </a:cubicBezTo>
                <a:cubicBezTo>
                  <a:pt x="12358364" y="5956597"/>
                  <a:pt x="12414640" y="5918952"/>
                  <a:pt x="12468280" y="5865346"/>
                </a:cubicBezTo>
                <a:cubicBezTo>
                  <a:pt x="12521920" y="5811739"/>
                  <a:pt x="12561297" y="5749149"/>
                  <a:pt x="12586412" y="5677574"/>
                </a:cubicBezTo>
                <a:cubicBezTo>
                  <a:pt x="12611527" y="5605999"/>
                  <a:pt x="12624084" y="5529932"/>
                  <a:pt x="12624084" y="5449375"/>
                </a:cubicBezTo>
                <a:lnTo>
                  <a:pt x="12624084" y="4636940"/>
                </a:lnTo>
                <a:lnTo>
                  <a:pt x="12203645" y="4636940"/>
                </a:lnTo>
                <a:lnTo>
                  <a:pt x="12203645" y="5468720"/>
                </a:lnTo>
                <a:cubicBezTo>
                  <a:pt x="12203645" y="5544307"/>
                  <a:pt x="12183026" y="5602702"/>
                  <a:pt x="12141788" y="5643906"/>
                </a:cubicBezTo>
                <a:cubicBezTo>
                  <a:pt x="12100550" y="5685110"/>
                  <a:pt x="12043655" y="5705711"/>
                  <a:pt x="11971101" y="5705711"/>
                </a:cubicBezTo>
                <a:cubicBezTo>
                  <a:pt x="11897927" y="5705711"/>
                  <a:pt x="11840722" y="5684802"/>
                  <a:pt x="11799483" y="5642983"/>
                </a:cubicBezTo>
                <a:cubicBezTo>
                  <a:pt x="11758245" y="5601164"/>
                  <a:pt x="11737627" y="5543076"/>
                  <a:pt x="11737627" y="5468720"/>
                </a:cubicBezTo>
                <a:lnTo>
                  <a:pt x="11737627" y="4636940"/>
                </a:lnTo>
                <a:close/>
                <a:moveTo>
                  <a:pt x="8216316" y="4636940"/>
                </a:moveTo>
                <a:lnTo>
                  <a:pt x="8684354" y="4636940"/>
                </a:lnTo>
                <a:lnTo>
                  <a:pt x="8959120" y="5096955"/>
                </a:lnTo>
                <a:lnTo>
                  <a:pt x="9234408" y="4636940"/>
                </a:lnTo>
                <a:lnTo>
                  <a:pt x="9699946" y="4636940"/>
                </a:lnTo>
                <a:lnTo>
                  <a:pt x="9169746" y="5429449"/>
                </a:lnTo>
                <a:lnTo>
                  <a:pt x="9169746" y="6000577"/>
                </a:lnTo>
                <a:lnTo>
                  <a:pt x="8747446" y="6000577"/>
                </a:lnTo>
                <a:lnTo>
                  <a:pt x="8747446" y="5429449"/>
                </a:lnTo>
                <a:close/>
                <a:moveTo>
                  <a:pt x="6136518" y="4636940"/>
                </a:moveTo>
                <a:lnTo>
                  <a:pt x="6557887" y="4636940"/>
                </a:lnTo>
                <a:lnTo>
                  <a:pt x="6557887" y="5152257"/>
                </a:lnTo>
                <a:lnTo>
                  <a:pt x="6999270" y="4636940"/>
                </a:lnTo>
                <a:lnTo>
                  <a:pt x="7559687" y="4636940"/>
                </a:lnTo>
                <a:lnTo>
                  <a:pt x="7062071" y="5151632"/>
                </a:lnTo>
                <a:lnTo>
                  <a:pt x="7582011" y="6000577"/>
                </a:lnTo>
                <a:lnTo>
                  <a:pt x="7063103" y="6000577"/>
                </a:lnTo>
                <a:lnTo>
                  <a:pt x="6775577" y="5439783"/>
                </a:lnTo>
                <a:lnTo>
                  <a:pt x="6557887" y="5667821"/>
                </a:lnTo>
                <a:lnTo>
                  <a:pt x="6557887" y="6000577"/>
                </a:lnTo>
                <a:lnTo>
                  <a:pt x="6136518" y="6000577"/>
                </a:lnTo>
                <a:close/>
                <a:moveTo>
                  <a:pt x="4546773" y="4636940"/>
                </a:moveTo>
                <a:lnTo>
                  <a:pt x="4940237" y="4636940"/>
                </a:lnTo>
                <a:lnTo>
                  <a:pt x="5453694" y="5391370"/>
                </a:lnTo>
                <a:lnTo>
                  <a:pt x="5453694" y="4636940"/>
                </a:lnTo>
                <a:lnTo>
                  <a:pt x="5850879" y="4636940"/>
                </a:lnTo>
                <a:lnTo>
                  <a:pt x="5850879" y="6000577"/>
                </a:lnTo>
                <a:lnTo>
                  <a:pt x="5453694" y="6000577"/>
                </a:lnTo>
                <a:lnTo>
                  <a:pt x="4943027" y="5251844"/>
                </a:lnTo>
                <a:lnTo>
                  <a:pt x="4943027" y="6000577"/>
                </a:lnTo>
                <a:lnTo>
                  <a:pt x="4546773" y="6000577"/>
                </a:lnTo>
                <a:close/>
                <a:moveTo>
                  <a:pt x="3433859" y="4636940"/>
                </a:moveTo>
                <a:lnTo>
                  <a:pt x="3893482" y="4636940"/>
                </a:lnTo>
                <a:lnTo>
                  <a:pt x="4405908" y="6000577"/>
                </a:lnTo>
                <a:lnTo>
                  <a:pt x="3964670" y="6000577"/>
                </a:lnTo>
                <a:lnTo>
                  <a:pt x="3896462" y="5775475"/>
                </a:lnTo>
                <a:lnTo>
                  <a:pt x="3418061" y="5775475"/>
                </a:lnTo>
                <a:lnTo>
                  <a:pt x="3351597" y="6000577"/>
                </a:lnTo>
                <a:lnTo>
                  <a:pt x="2921347" y="6000577"/>
                </a:lnTo>
                <a:close/>
                <a:moveTo>
                  <a:pt x="1469268" y="4636940"/>
                </a:moveTo>
                <a:lnTo>
                  <a:pt x="1890638" y="4636940"/>
                </a:lnTo>
                <a:lnTo>
                  <a:pt x="1890638" y="5114120"/>
                </a:lnTo>
                <a:lnTo>
                  <a:pt x="2351075" y="5114120"/>
                </a:lnTo>
                <a:lnTo>
                  <a:pt x="2351075" y="4636940"/>
                </a:lnTo>
                <a:lnTo>
                  <a:pt x="2774304" y="4636940"/>
                </a:lnTo>
                <a:lnTo>
                  <a:pt x="2774304" y="6000577"/>
                </a:lnTo>
                <a:lnTo>
                  <a:pt x="2351075" y="6000577"/>
                </a:lnTo>
                <a:lnTo>
                  <a:pt x="2351075" y="5448983"/>
                </a:lnTo>
                <a:lnTo>
                  <a:pt x="1890638" y="5448983"/>
                </a:lnTo>
                <a:lnTo>
                  <a:pt x="1890638" y="6000577"/>
                </a:lnTo>
                <a:lnTo>
                  <a:pt x="1469268" y="6000577"/>
                </a:lnTo>
                <a:close/>
                <a:moveTo>
                  <a:pt x="0" y="4636940"/>
                </a:moveTo>
                <a:lnTo>
                  <a:pt x="1280852" y="4636940"/>
                </a:lnTo>
                <a:lnTo>
                  <a:pt x="1280852" y="4973663"/>
                </a:lnTo>
                <a:lnTo>
                  <a:pt x="851110" y="4973663"/>
                </a:lnTo>
                <a:lnTo>
                  <a:pt x="851110" y="6000577"/>
                </a:lnTo>
                <a:lnTo>
                  <a:pt x="429741" y="6000577"/>
                </a:lnTo>
                <a:lnTo>
                  <a:pt x="429741" y="4973663"/>
                </a:lnTo>
                <a:lnTo>
                  <a:pt x="0" y="4973663"/>
                </a:lnTo>
                <a:close/>
                <a:moveTo>
                  <a:pt x="7713441" y="0"/>
                </a:moveTo>
                <a:lnTo>
                  <a:pt x="16095441" y="0"/>
                </a:lnTo>
                <a:lnTo>
                  <a:pt x="16095441" y="10287000"/>
                </a:lnTo>
                <a:lnTo>
                  <a:pt x="7713441" y="10287000"/>
                </a:lnTo>
                <a:cubicBezTo>
                  <a:pt x="9906572" y="8558212"/>
                  <a:pt x="10591926" y="7207597"/>
                  <a:pt x="10546950" y="6040159"/>
                </a:cubicBezTo>
                <a:lnTo>
                  <a:pt x="10544256" y="6011771"/>
                </a:lnTo>
                <a:lnTo>
                  <a:pt x="10601692" y="6002554"/>
                </a:lnTo>
                <a:cubicBezTo>
                  <a:pt x="10664866" y="5988369"/>
                  <a:pt x="10721801" y="5967091"/>
                  <a:pt x="10772495" y="5938721"/>
                </a:cubicBezTo>
                <a:cubicBezTo>
                  <a:pt x="10873884" y="5881980"/>
                  <a:pt x="10951399" y="5802605"/>
                  <a:pt x="11005039" y="5700596"/>
                </a:cubicBezTo>
                <a:cubicBezTo>
                  <a:pt x="11058679" y="5598586"/>
                  <a:pt x="11085499" y="5467897"/>
                  <a:pt x="11085499" y="5308526"/>
                </a:cubicBezTo>
                <a:cubicBezTo>
                  <a:pt x="11085499" y="5089005"/>
                  <a:pt x="11024108" y="4918318"/>
                  <a:pt x="10901324" y="4796465"/>
                </a:cubicBezTo>
                <a:cubicBezTo>
                  <a:pt x="10778541" y="4674612"/>
                  <a:pt x="10603668" y="4613685"/>
                  <a:pt x="10376705" y="4613685"/>
                </a:cubicBezTo>
                <a:cubicBezTo>
                  <a:pt x="10321359" y="4613685"/>
                  <a:pt x="10269056" y="4617561"/>
                  <a:pt x="10219796" y="4625313"/>
                </a:cubicBezTo>
                <a:lnTo>
                  <a:pt x="10153930" y="4641883"/>
                </a:lnTo>
                <a:lnTo>
                  <a:pt x="10105948" y="4543425"/>
                </a:lnTo>
                <a:cubicBezTo>
                  <a:pt x="9308446" y="3028950"/>
                  <a:pt x="7713441" y="1714500"/>
                  <a:pt x="7713441" y="0"/>
                </a:cubicBezTo>
                <a:close/>
              </a:path>
            </a:pathLst>
          </a:custGeom>
          <a:solidFill>
            <a:srgbClr val="002060"/>
          </a:solidFill>
          <a:ln>
            <a:solidFill>
              <a:srgbClr val="0349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4148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yellow line with a black background&#10;&#10;AI-generated content may be incorrect.">
            <a:extLst>
              <a:ext uri="{FF2B5EF4-FFF2-40B4-BE49-F238E27FC236}">
                <a16:creationId xmlns:a16="http://schemas.microsoft.com/office/drawing/2014/main" xmlns="" id="{F314EBF8-9802-CF1D-801E-63C18C220613}"/>
              </a:ext>
            </a:extLst>
          </p:cNvPr>
          <p:cNvPicPr>
            <a:picLocks noChangeAspect="1"/>
          </p:cNvPicPr>
          <p:nvPr/>
        </p:nvPicPr>
        <p:blipFill>
          <a:blip r:embed="rId4"/>
          <a:srcRect l="9820" t="30090" r="9640" b="30270"/>
          <a:stretch>
            <a:fillRect/>
          </a:stretch>
        </p:blipFill>
        <p:spPr>
          <a:xfrm>
            <a:off x="802675" y="1603289"/>
            <a:ext cx="10586649" cy="3907824"/>
          </a:xfrm>
          <a:prstGeom prst="rect">
            <a:avLst/>
          </a:prstGeom>
        </p:spPr>
      </p:pic>
      <p:sp>
        <p:nvSpPr>
          <p:cNvPr id="10" name="TextBox 9">
            <a:extLst>
              <a:ext uri="{FF2B5EF4-FFF2-40B4-BE49-F238E27FC236}">
                <a16:creationId xmlns:a16="http://schemas.microsoft.com/office/drawing/2014/main" xmlns="" id="{FAFEE84B-060E-0646-61C1-61E6884BACC3}"/>
              </a:ext>
            </a:extLst>
          </p:cNvPr>
          <p:cNvSpPr txBox="1"/>
          <p:nvPr/>
        </p:nvSpPr>
        <p:spPr>
          <a:xfrm>
            <a:off x="3024170" y="3267618"/>
            <a:ext cx="6918959" cy="861774"/>
          </a:xfrm>
          <a:prstGeom prst="rect">
            <a:avLst/>
          </a:prstGeom>
          <a:noFill/>
        </p:spPr>
        <p:txBody>
          <a:bodyPr wrap="square" rtlCol="0">
            <a:spAutoFit/>
          </a:bodyPr>
          <a:lstStyle/>
          <a:p>
            <a:pPr algn="ctr"/>
            <a:r>
              <a:rPr lang="en-US" sz="2400" b="1" dirty="0" smtClean="0">
                <a:solidFill>
                  <a:srgbClr val="D5E3FF"/>
                </a:solidFill>
              </a:rPr>
              <a:t>Student Complaint </a:t>
            </a:r>
            <a:r>
              <a:rPr lang="en-US" sz="2400" b="1" dirty="0">
                <a:solidFill>
                  <a:srgbClr val="D5E3FF"/>
                </a:solidFill>
              </a:rPr>
              <a:t>Management System with SLA Tracking</a:t>
            </a:r>
            <a:endParaRPr lang="en-US" sz="2500" b="1" dirty="0">
              <a:solidFill>
                <a:srgbClr val="D5E3FF"/>
              </a:solidFill>
            </a:endParaRPr>
          </a:p>
        </p:txBody>
      </p:sp>
      <p:sp>
        <p:nvSpPr>
          <p:cNvPr id="13" name="TextBox 12">
            <a:extLst>
              <a:ext uri="{FF2B5EF4-FFF2-40B4-BE49-F238E27FC236}">
                <a16:creationId xmlns:a16="http://schemas.microsoft.com/office/drawing/2014/main" xmlns="" id="{AD7940F8-47B2-3605-4FFD-62224135AD9A}"/>
              </a:ext>
            </a:extLst>
          </p:cNvPr>
          <p:cNvSpPr txBox="1"/>
          <p:nvPr/>
        </p:nvSpPr>
        <p:spPr>
          <a:xfrm>
            <a:off x="5495063" y="2805953"/>
            <a:ext cx="2295266" cy="461665"/>
          </a:xfrm>
          <a:prstGeom prst="rect">
            <a:avLst/>
          </a:prstGeom>
          <a:noFill/>
        </p:spPr>
        <p:txBody>
          <a:bodyPr wrap="square" rtlCol="0">
            <a:spAutoFit/>
          </a:bodyPr>
          <a:lstStyle/>
          <a:p>
            <a:pPr algn="ctr"/>
            <a:r>
              <a:rPr lang="en-US" sz="2400" b="1" dirty="0">
                <a:solidFill>
                  <a:srgbClr val="D5E3FF"/>
                </a:solidFill>
              </a:rPr>
              <a:t>Project Title</a:t>
            </a:r>
          </a:p>
        </p:txBody>
      </p:sp>
    </p:spTree>
    <p:custDataLst>
      <p:tags r:id="rId1"/>
    </p:custDataLst>
    <p:extLst>
      <p:ext uri="{BB962C8B-B14F-4D97-AF65-F5344CB8AC3E}">
        <p14:creationId xmlns:p14="http://schemas.microsoft.com/office/powerpoint/2010/main" val="37811327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409841" y="957403"/>
            <a:ext cx="3914776" cy="429684"/>
          </a:xfrm>
          <a:prstGeom prst="rect">
            <a:avLst/>
          </a:prstGeom>
          <a:noFill/>
          <a:ln>
            <a:noFill/>
          </a:ln>
        </p:spPr>
        <p:txBody>
          <a:bodyPr spcFirstLastPara="1" wrap="square" lIns="121900" tIns="121900" rIns="121900" bIns="121900" anchor="t" anchorCtr="0">
            <a:noAutofit/>
          </a:bodyPr>
          <a:lstStyle/>
          <a:p>
            <a:pPr>
              <a:buSzPts val="2800"/>
            </a:pPr>
            <a:r>
              <a:rPr lang="en-IN" sz="2000" b="1" u="sng" dirty="0">
                <a:solidFill>
                  <a:srgbClr val="213163"/>
                </a:solidFill>
              </a:rPr>
              <a:t>Table of Contents</a:t>
            </a:r>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799083" y="1491590"/>
            <a:ext cx="5754564" cy="304255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31642" indent="-231642">
              <a:spcBef>
                <a:spcPts val="800"/>
              </a:spcBef>
              <a:buClr>
                <a:srgbClr val="213163"/>
              </a:buClr>
              <a:buFont typeface="Arial" panose="020B0604020202020204" pitchFamily="34" charset="0"/>
              <a:buChar char="•"/>
            </a:pPr>
            <a:r>
              <a:rPr lang="en-US" sz="1800" dirty="0">
                <a:latin typeface="+mn-lt"/>
                <a:cs typeface="Times New Roman" panose="02020603050405020304" pitchFamily="18" charset="0"/>
              </a:rPr>
              <a:t>Introduction</a:t>
            </a:r>
          </a:p>
          <a:p>
            <a:pPr marL="231642" indent="-231642">
              <a:spcBef>
                <a:spcPts val="800"/>
              </a:spcBef>
              <a:buClr>
                <a:srgbClr val="213163"/>
              </a:buClr>
              <a:buFont typeface="Arial" panose="020B0604020202020204" pitchFamily="34" charset="0"/>
              <a:buChar char="•"/>
            </a:pPr>
            <a:r>
              <a:rPr lang="en-IN" sz="1800" dirty="0">
                <a:latin typeface="+mn-lt"/>
                <a:cs typeface="Times New Roman" panose="02020603050405020304" pitchFamily="18" charset="0"/>
              </a:rPr>
              <a:t>Problem Statement</a:t>
            </a:r>
          </a:p>
          <a:p>
            <a:pPr marL="231642" indent="-231642">
              <a:spcBef>
                <a:spcPts val="800"/>
              </a:spcBef>
              <a:buClr>
                <a:srgbClr val="213163"/>
              </a:buClr>
              <a:buFont typeface="Arial" panose="020B0604020202020204" pitchFamily="34" charset="0"/>
              <a:buChar char="•"/>
            </a:pPr>
            <a:r>
              <a:rPr lang="en-IN" sz="1800" dirty="0">
                <a:latin typeface="+mn-lt"/>
                <a:cs typeface="Times New Roman" panose="02020603050405020304" pitchFamily="18" charset="0"/>
              </a:rPr>
              <a:t>Solution</a:t>
            </a:r>
            <a:endParaRPr lang="en-US" sz="1800" dirty="0">
              <a:latin typeface="+mn-lt"/>
              <a:cs typeface="Times New Roman" panose="02020603050405020304" pitchFamily="18" charset="0"/>
            </a:endParaRPr>
          </a:p>
          <a:p>
            <a:pPr marL="231642" indent="-231642">
              <a:spcBef>
                <a:spcPts val="800"/>
              </a:spcBef>
              <a:buClr>
                <a:srgbClr val="213163"/>
              </a:buClr>
              <a:buFont typeface="Arial" panose="020B0604020202020204" pitchFamily="34" charset="0"/>
              <a:buChar char="•"/>
            </a:pPr>
            <a:r>
              <a:rPr lang="en-IN" sz="1800" dirty="0">
                <a:latin typeface="+mn-lt"/>
                <a:cs typeface="Times New Roman" panose="02020603050405020304" pitchFamily="18" charset="0"/>
              </a:rPr>
              <a:t>Technologies used</a:t>
            </a:r>
          </a:p>
          <a:p>
            <a:pPr marL="231642" indent="-231642">
              <a:spcBef>
                <a:spcPts val="800"/>
              </a:spcBef>
              <a:buClr>
                <a:srgbClr val="213163"/>
              </a:buClr>
              <a:buFont typeface="Arial" panose="020B0604020202020204" pitchFamily="34" charset="0"/>
              <a:buChar char="•"/>
            </a:pPr>
            <a:r>
              <a:rPr lang="en-IN" sz="1800" dirty="0">
                <a:latin typeface="+mn-lt"/>
                <a:cs typeface="Times New Roman" panose="02020603050405020304" pitchFamily="18" charset="0"/>
              </a:rPr>
              <a:t>Features</a:t>
            </a:r>
          </a:p>
          <a:p>
            <a:pPr marL="231642" indent="-231642">
              <a:spcBef>
                <a:spcPts val="800"/>
              </a:spcBef>
              <a:buClr>
                <a:srgbClr val="213163"/>
              </a:buClr>
              <a:buFont typeface="Arial" panose="020B0604020202020204" pitchFamily="34" charset="0"/>
              <a:buChar char="•"/>
            </a:pPr>
            <a:r>
              <a:rPr lang="en-IN" sz="1800" dirty="0">
                <a:latin typeface="+mn-lt"/>
                <a:cs typeface="Times New Roman" panose="02020603050405020304" pitchFamily="18" charset="0"/>
              </a:rPr>
              <a:t>Screenshots</a:t>
            </a:r>
          </a:p>
          <a:p>
            <a:pPr marL="231642" indent="-231642">
              <a:spcBef>
                <a:spcPts val="800"/>
              </a:spcBef>
              <a:buClr>
                <a:srgbClr val="213163"/>
              </a:buClr>
              <a:buFont typeface="Arial" panose="020B0604020202020204" pitchFamily="34" charset="0"/>
              <a:buChar char="•"/>
            </a:pPr>
            <a:r>
              <a:rPr lang="en-IN" sz="1800" dirty="0">
                <a:latin typeface="+mn-lt"/>
                <a:cs typeface="Times New Roman" panose="02020603050405020304" pitchFamily="18" charset="0"/>
              </a:rPr>
              <a:t>References</a:t>
            </a:r>
            <a:endParaRPr lang="en-US" sz="1800" dirty="0">
              <a:latin typeface="+mn-lt"/>
              <a:cs typeface="Times New Roman" panose="02020603050405020304" pitchFamily="18" charset="0"/>
            </a:endParaRPr>
          </a:p>
        </p:txBody>
      </p:sp>
      <p:pic>
        <p:nvPicPr>
          <p:cNvPr id="3" name="Picture 2" descr="A light bulb with a black background&#10;&#10;Description automatically generated">
            <a:extLst>
              <a:ext uri="{FF2B5EF4-FFF2-40B4-BE49-F238E27FC236}">
                <a16:creationId xmlns:a16="http://schemas.microsoft.com/office/drawing/2014/main" xmlns="" id="{C3BD9B49-6271-C92D-48CE-5039440C29E5}"/>
              </a:ext>
            </a:extLst>
          </p:cNvPr>
          <p:cNvPicPr>
            <a:picLocks noChangeAspect="1"/>
          </p:cNvPicPr>
          <p:nvPr/>
        </p:nvPicPr>
        <p:blipFill rotWithShape="1">
          <a:blip r:embed="rId4"/>
          <a:srcRect l="7117" t="5427" r="7295" b="7474"/>
          <a:stretch/>
        </p:blipFill>
        <p:spPr>
          <a:xfrm>
            <a:off x="6884125" y="1081212"/>
            <a:ext cx="4844869" cy="4930485"/>
          </a:xfrm>
          <a:prstGeom prst="rect">
            <a:avLst/>
          </a:prstGeom>
        </p:spPr>
      </p:pic>
    </p:spTree>
    <p:custDataLst>
      <p:tags r:id="rId1"/>
    </p:custDataLst>
    <p:extLst>
      <p:ext uri="{BB962C8B-B14F-4D97-AF65-F5344CB8AC3E}">
        <p14:creationId xmlns:p14="http://schemas.microsoft.com/office/powerpoint/2010/main" val="30421688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xmlns="" id="{75FF2F38-51BB-3F9C-89B0-2467CA66651E}"/>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xmlns="" id="{A0901C30-ADD5-989C-879E-1983191DD87D}"/>
              </a:ext>
            </a:extLst>
          </p:cNvPr>
          <p:cNvSpPr txBox="1">
            <a:spLocks noGrp="1"/>
          </p:cNvSpPr>
          <p:nvPr>
            <p:ph type="title" idx="4294967295"/>
          </p:nvPr>
        </p:nvSpPr>
        <p:spPr>
          <a:xfrm>
            <a:off x="246426" y="982504"/>
            <a:ext cx="3914776" cy="429684"/>
          </a:xfrm>
          <a:prstGeom prst="rect">
            <a:avLst/>
          </a:prstGeom>
          <a:noFill/>
          <a:ln>
            <a:noFill/>
          </a:ln>
        </p:spPr>
        <p:txBody>
          <a:bodyPr spcFirstLastPara="1" wrap="square" lIns="121900" tIns="121900" rIns="121900" bIns="121900" anchor="t" anchorCtr="0">
            <a:noAutofit/>
          </a:bodyPr>
          <a:lstStyle/>
          <a:p>
            <a:pPr>
              <a:buSzPts val="2800"/>
            </a:pPr>
            <a:r>
              <a:rPr lang="en-IN" sz="2000" b="1" u="sng" dirty="0">
                <a:solidFill>
                  <a:srgbClr val="213163"/>
                </a:solidFill>
              </a:rPr>
              <a:t>Introduction</a:t>
            </a:r>
          </a:p>
        </p:txBody>
      </p:sp>
      <p:sp>
        <p:nvSpPr>
          <p:cNvPr id="3" name="TextBox 2">
            <a:extLst>
              <a:ext uri="{FF2B5EF4-FFF2-40B4-BE49-F238E27FC236}">
                <a16:creationId xmlns:a16="http://schemas.microsoft.com/office/drawing/2014/main" xmlns="" id="{07940E70-70A0-BFA6-2603-B7E28820482A}"/>
              </a:ext>
            </a:extLst>
          </p:cNvPr>
          <p:cNvSpPr txBox="1"/>
          <p:nvPr/>
        </p:nvSpPr>
        <p:spPr>
          <a:xfrm>
            <a:off x="623712" y="1871062"/>
            <a:ext cx="10714848" cy="2308324"/>
          </a:xfrm>
          <a:prstGeom prst="rect">
            <a:avLst/>
          </a:prstGeom>
          <a:noFill/>
        </p:spPr>
        <p:txBody>
          <a:bodyPr wrap="square">
            <a:spAutoFit/>
          </a:bodyPr>
          <a:lstStyle/>
          <a:p>
            <a:pPr algn="just">
              <a:lnSpc>
                <a:spcPct val="150000"/>
              </a:lnSpc>
            </a:pPr>
            <a:r>
              <a:rPr lang="en-IN" sz="1600" dirty="0"/>
              <a:t>A Complaint Management System with SLA Tracking is a software application used to register, track, and resolve complaints efficiently. It helps organizations manage complaints in an organized manner instead of using manual methods. </a:t>
            </a:r>
            <a:endParaRPr lang="en-IN" sz="1600" dirty="0" smtClean="0"/>
          </a:p>
          <a:p>
            <a:pPr algn="just">
              <a:lnSpc>
                <a:spcPct val="150000"/>
              </a:lnSpc>
            </a:pPr>
            <a:r>
              <a:rPr lang="en-IN" sz="1600" dirty="0"/>
              <a:t> </a:t>
            </a:r>
            <a:r>
              <a:rPr lang="en-IN" sz="1600" dirty="0" smtClean="0"/>
              <a:t>       </a:t>
            </a:r>
            <a:r>
              <a:rPr lang="en-IN" sz="1600" dirty="0" smtClean="0"/>
              <a:t>The </a:t>
            </a:r>
            <a:r>
              <a:rPr lang="en-IN" sz="1600" dirty="0"/>
              <a:t>system assigns a fixed time limit (SLA) for resolving each complaint and continuously monitors the progress. This ensures faster resolution, better transparency, and improved customer satisfaction. </a:t>
            </a:r>
            <a:r>
              <a:rPr lang="en-US" sz="1600" dirty="0"/>
              <a:t>It also provides automated alerts and escalation when SLA deadlines are about to be missed, ensuring accountability.</a:t>
            </a:r>
            <a:endParaRPr lang="en-IN" sz="1600" dirty="0"/>
          </a:p>
        </p:txBody>
      </p:sp>
    </p:spTree>
    <p:custDataLst>
      <p:tags r:id="rId1"/>
    </p:custDataLst>
    <p:extLst>
      <p:ext uri="{BB962C8B-B14F-4D97-AF65-F5344CB8AC3E}">
        <p14:creationId xmlns:p14="http://schemas.microsoft.com/office/powerpoint/2010/main" val="736061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xmlns="" id="{39A1CF19-477C-5C17-FA78-34A1ABC13E5A}"/>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xmlns="" id="{475BC786-E92C-DE4A-EE1E-7D4D449C2144}"/>
              </a:ext>
            </a:extLst>
          </p:cNvPr>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IN" sz="2000" b="1" dirty="0">
                <a:solidFill>
                  <a:srgbClr val="213163"/>
                </a:solidFill>
              </a:rPr>
              <a:t> </a:t>
            </a:r>
            <a:r>
              <a:rPr lang="en-IN" sz="2000" b="1" u="sng" dirty="0">
                <a:solidFill>
                  <a:srgbClr val="213163"/>
                </a:solidFill>
              </a:rPr>
              <a:t>Problem Statement</a:t>
            </a:r>
          </a:p>
        </p:txBody>
      </p:sp>
      <p:sp>
        <p:nvSpPr>
          <p:cNvPr id="7" name="Rectangle 6"/>
          <p:cNvSpPr/>
          <p:nvPr/>
        </p:nvSpPr>
        <p:spPr>
          <a:xfrm>
            <a:off x="718178" y="1613059"/>
            <a:ext cx="6414141" cy="2308324"/>
          </a:xfrm>
          <a:prstGeom prst="rect">
            <a:avLst/>
          </a:prstGeom>
        </p:spPr>
        <p:txBody>
          <a:bodyPr wrap="square">
            <a:spAutoFit/>
          </a:bodyPr>
          <a:lstStyle/>
          <a:p>
            <a:pPr algn="just">
              <a:lnSpc>
                <a:spcPct val="150000"/>
              </a:lnSpc>
            </a:pPr>
            <a:r>
              <a:rPr lang="en-US" sz="1600" dirty="0">
                <a:solidFill>
                  <a:schemeClr val="tx1"/>
                </a:solidFill>
                <a:latin typeface="Arial" panose="020B0604020202020204" pitchFamily="34" charset="0"/>
                <a:cs typeface="Arial" panose="020B0604020202020204" pitchFamily="34" charset="0"/>
              </a:rPr>
              <a:t>Educational institutions often struggle with inefficient student complaint management, leading to delayed resolutions, lack of accountability, and poor user satisfaction. Manual processes result in lost complaints, uneven workload distribution, and missed service level agreements (SLAs). This creates frustration for students and staff, hindering institutional trust and operational efficiency. </a:t>
            </a:r>
          </a:p>
        </p:txBody>
      </p:sp>
      <p:pic>
        <p:nvPicPr>
          <p:cNvPr id="4" name="Picture 3">
            <a:extLst>
              <a:ext uri="{FF2B5EF4-FFF2-40B4-BE49-F238E27FC236}">
                <a16:creationId xmlns:a16="http://schemas.microsoft.com/office/drawing/2014/main" xmlns="" id="{B59EB186-929E-739D-64BE-C58C88244CC5}"/>
              </a:ext>
            </a:extLst>
          </p:cNvPr>
          <p:cNvPicPr>
            <a:picLocks noChangeAspect="1"/>
          </p:cNvPicPr>
          <p:nvPr/>
        </p:nvPicPr>
        <p:blipFill>
          <a:blip r:embed="rId4"/>
          <a:stretch>
            <a:fillRect/>
          </a:stretch>
        </p:blipFill>
        <p:spPr>
          <a:xfrm>
            <a:off x="7529328" y="1080805"/>
            <a:ext cx="4401670" cy="4886885"/>
          </a:xfrm>
          <a:prstGeom prst="rect">
            <a:avLst/>
          </a:prstGeom>
        </p:spPr>
      </p:pic>
    </p:spTree>
    <p:custDataLst>
      <p:tags r:id="rId1"/>
    </p:custDataLst>
    <p:extLst>
      <p:ext uri="{BB962C8B-B14F-4D97-AF65-F5344CB8AC3E}">
        <p14:creationId xmlns:p14="http://schemas.microsoft.com/office/powerpoint/2010/main" val="4128065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xmlns="" id="{17D828F6-D11A-004C-6B1C-7342E3C20C07}"/>
            </a:ext>
          </a:extLst>
        </p:cNvPr>
        <p:cNvGrpSpPr/>
        <p:nvPr/>
      </p:nvGrpSpPr>
      <p:grpSpPr>
        <a:xfrm>
          <a:off x="0" y="0"/>
          <a:ext cx="0" cy="0"/>
          <a:chOff x="0" y="0"/>
          <a:chExt cx="0" cy="0"/>
        </a:xfrm>
      </p:grpSpPr>
      <p:sp>
        <p:nvSpPr>
          <p:cNvPr id="61" name="Google Shape;61;g5fab984687_2_0">
            <a:extLst>
              <a:ext uri="{FF2B5EF4-FFF2-40B4-BE49-F238E27FC236}">
                <a16:creationId xmlns:a16="http://schemas.microsoft.com/office/drawing/2014/main" xmlns="" id="{01B87DF3-C5CE-63DD-4007-1F1C71D372FA}"/>
              </a:ext>
            </a:extLst>
          </p:cNvPr>
          <p:cNvSpPr txBox="1">
            <a:spLocks noGrp="1"/>
          </p:cNvSpPr>
          <p:nvPr>
            <p:ph type="title" idx="4294967295"/>
          </p:nvPr>
        </p:nvSpPr>
        <p:spPr>
          <a:xfrm>
            <a:off x="174709" y="865963"/>
            <a:ext cx="3914776" cy="429684"/>
          </a:xfrm>
          <a:prstGeom prst="rect">
            <a:avLst/>
          </a:prstGeom>
          <a:noFill/>
          <a:ln>
            <a:noFill/>
          </a:ln>
        </p:spPr>
        <p:txBody>
          <a:bodyPr spcFirstLastPara="1" wrap="square" lIns="121900" tIns="121900" rIns="121900" bIns="121900" anchor="t" anchorCtr="0">
            <a:noAutofit/>
          </a:bodyPr>
          <a:lstStyle/>
          <a:p>
            <a:pPr>
              <a:buSzPts val="2800"/>
            </a:pPr>
            <a:r>
              <a:rPr lang="en-IN" sz="2000" b="1" u="sng" dirty="0">
                <a:solidFill>
                  <a:srgbClr val="213163"/>
                </a:solidFill>
              </a:rPr>
              <a:t>Proposed Solution</a:t>
            </a:r>
          </a:p>
        </p:txBody>
      </p:sp>
      <p:sp>
        <p:nvSpPr>
          <p:cNvPr id="3" name="TextBox 2">
            <a:extLst>
              <a:ext uri="{FF2B5EF4-FFF2-40B4-BE49-F238E27FC236}">
                <a16:creationId xmlns:a16="http://schemas.microsoft.com/office/drawing/2014/main" xmlns="" id="{A6C24C5E-E2A1-6E85-8C4D-AD3D7A709155}"/>
              </a:ext>
            </a:extLst>
          </p:cNvPr>
          <p:cNvSpPr txBox="1"/>
          <p:nvPr/>
        </p:nvSpPr>
        <p:spPr>
          <a:xfrm>
            <a:off x="768029" y="3142682"/>
            <a:ext cx="6642911" cy="2308324"/>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IN" sz="1600" dirty="0"/>
              <a:t>Develop a </a:t>
            </a:r>
            <a:r>
              <a:rPr lang="en-IN" sz="1600" dirty="0" smtClean="0"/>
              <a:t>“Web-based  Student Complaint </a:t>
            </a:r>
            <a:r>
              <a:rPr lang="en-IN" sz="1600" dirty="0"/>
              <a:t>Management System”.</a:t>
            </a:r>
          </a:p>
          <a:p>
            <a:pPr marL="342900" indent="-342900">
              <a:lnSpc>
                <a:spcPct val="150000"/>
              </a:lnSpc>
              <a:buFont typeface="Wingdings" panose="05000000000000000000" pitchFamily="2" charset="2"/>
              <a:buChar char="Ø"/>
            </a:pPr>
            <a:r>
              <a:rPr lang="en-IN" sz="1600" dirty="0"/>
              <a:t>Users can register complaints online.</a:t>
            </a:r>
          </a:p>
          <a:p>
            <a:pPr marL="342900" indent="-342900">
              <a:lnSpc>
                <a:spcPct val="150000"/>
              </a:lnSpc>
              <a:buFont typeface="Wingdings" panose="05000000000000000000" pitchFamily="2" charset="2"/>
              <a:buChar char="Ø"/>
            </a:pPr>
            <a:r>
              <a:rPr lang="en-IN" sz="1600" dirty="0"/>
              <a:t>Each complaint is assigned an “SLA time limit”.</a:t>
            </a:r>
          </a:p>
          <a:p>
            <a:pPr marL="342900" indent="-342900">
              <a:lnSpc>
                <a:spcPct val="150000"/>
              </a:lnSpc>
              <a:buFont typeface="Wingdings" panose="05000000000000000000" pitchFamily="2" charset="2"/>
              <a:buChar char="Ø"/>
            </a:pPr>
            <a:r>
              <a:rPr lang="en-IN" sz="1600" dirty="0"/>
              <a:t>Automatic tracking of complaint status.</a:t>
            </a:r>
          </a:p>
          <a:p>
            <a:pPr marL="342900" indent="-342900">
              <a:lnSpc>
                <a:spcPct val="150000"/>
              </a:lnSpc>
              <a:buFont typeface="Wingdings" panose="05000000000000000000" pitchFamily="2" charset="2"/>
              <a:buChar char="Ø"/>
            </a:pPr>
            <a:r>
              <a:rPr lang="en-IN" sz="1600" dirty="0"/>
              <a:t>Alerts and notifications before SLA breach.</a:t>
            </a:r>
          </a:p>
          <a:p>
            <a:pPr marL="342900" indent="-342900">
              <a:lnSpc>
                <a:spcPct val="150000"/>
              </a:lnSpc>
              <a:buFont typeface="Wingdings" panose="05000000000000000000" pitchFamily="2" charset="2"/>
              <a:buChar char="Ø"/>
            </a:pPr>
            <a:r>
              <a:rPr lang="en-IN" sz="1600" dirty="0"/>
              <a:t>Admin dashboard to monitor complaint performance.</a:t>
            </a:r>
          </a:p>
        </p:txBody>
      </p:sp>
      <p:pic>
        <p:nvPicPr>
          <p:cNvPr id="7" name="Picture 6">
            <a:extLst>
              <a:ext uri="{FF2B5EF4-FFF2-40B4-BE49-F238E27FC236}">
                <a16:creationId xmlns:a16="http://schemas.microsoft.com/office/drawing/2014/main" xmlns="" id="{6F91DC5B-E880-FE10-39C1-BD644ED50459}"/>
              </a:ext>
            </a:extLst>
          </p:cNvPr>
          <p:cNvPicPr>
            <a:picLocks noChangeAspect="1"/>
          </p:cNvPicPr>
          <p:nvPr/>
        </p:nvPicPr>
        <p:blipFill>
          <a:blip r:embed="rId4"/>
          <a:stretch>
            <a:fillRect/>
          </a:stretch>
        </p:blipFill>
        <p:spPr>
          <a:xfrm>
            <a:off x="7129054" y="1295647"/>
            <a:ext cx="4893384" cy="4886885"/>
          </a:xfrm>
          <a:prstGeom prst="rect">
            <a:avLst/>
          </a:prstGeom>
        </p:spPr>
      </p:pic>
      <p:sp>
        <p:nvSpPr>
          <p:cNvPr id="5" name="Rectangle 1">
            <a:extLst>
              <a:ext uri="{FF2B5EF4-FFF2-40B4-BE49-F238E27FC236}">
                <a16:creationId xmlns:a16="http://schemas.microsoft.com/office/drawing/2014/main" xmlns="" id="{37A5D97A-B103-18E9-2ACF-C68404D4C7D8}"/>
              </a:ext>
            </a:extLst>
          </p:cNvPr>
          <p:cNvSpPr>
            <a:spLocks noChangeArrowheads="1"/>
          </p:cNvSpPr>
          <p:nvPr/>
        </p:nvSpPr>
        <p:spPr bwMode="auto">
          <a:xfrm>
            <a:off x="768029" y="1434335"/>
            <a:ext cx="664291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buClrTx/>
            </a:pPr>
            <a:r>
              <a:rPr lang="en-US" sz="1600" dirty="0"/>
              <a:t>The system design was inspired by existing grievance </a:t>
            </a:r>
            <a:r>
              <a:rPr lang="en-US" sz="1600" dirty="0" smtClean="0"/>
              <a:t>redressal </a:t>
            </a:r>
            <a:r>
              <a:rPr lang="en-US" sz="1600" dirty="0"/>
              <a:t>and ticketing platforms such as </a:t>
            </a:r>
            <a:r>
              <a:rPr lang="en-US" sz="1600" dirty="0" smtClean="0"/>
              <a:t>Helpdesk </a:t>
            </a:r>
            <a:r>
              <a:rPr lang="en-US" sz="1600" dirty="0"/>
              <a:t>and public grievance portals, while implementing a simplified</a:t>
            </a:r>
            <a:r>
              <a:rPr lang="en-US" sz="1600" b="1" dirty="0"/>
              <a:t>, </a:t>
            </a:r>
            <a:r>
              <a:rPr lang="en-US" sz="1600" b="1" i="1" dirty="0" smtClean="0"/>
              <a:t>‘role-based </a:t>
            </a:r>
            <a:r>
              <a:rPr lang="en-US" sz="1600" b="1" i="1" dirty="0"/>
              <a:t>architecture suitable for academic </a:t>
            </a:r>
            <a:r>
              <a:rPr lang="en-US" sz="1600" b="1" i="1" dirty="0" smtClean="0"/>
              <a:t>environments’</a:t>
            </a:r>
            <a:endParaRPr kumimoji="0" lang="en-US" altLang="en-US" sz="1600" b="1" i="1" u="none" strike="noStrike" cap="none" normalizeH="0" baseline="0" dirty="0">
              <a:ln>
                <a:noFill/>
              </a:ln>
              <a:solidFill>
                <a:schemeClr val="tx1"/>
              </a:solidFill>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2357231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678" t="11742" r="2193" b="7919"/>
          <a:stretch/>
        </p:blipFill>
        <p:spPr>
          <a:xfrm>
            <a:off x="1985554" y="783771"/>
            <a:ext cx="8321040" cy="4637314"/>
          </a:xfrm>
          <a:prstGeom prst="rect">
            <a:avLst/>
          </a:prstGeom>
        </p:spPr>
      </p:pic>
      <p:sp>
        <p:nvSpPr>
          <p:cNvPr id="6" name="TextBox 5"/>
          <p:cNvSpPr txBox="1"/>
          <p:nvPr/>
        </p:nvSpPr>
        <p:spPr>
          <a:xfrm>
            <a:off x="3200400" y="5656217"/>
            <a:ext cx="6113417" cy="379656"/>
          </a:xfrm>
          <a:prstGeom prst="rect">
            <a:avLst/>
          </a:prstGeom>
          <a:noFill/>
        </p:spPr>
        <p:txBody>
          <a:bodyPr wrap="square" rtlCol="0">
            <a:spAutoFit/>
          </a:bodyPr>
          <a:lstStyle/>
          <a:p>
            <a:pPr algn="ctr"/>
            <a:r>
              <a:rPr lang="en-US" b="1" dirty="0" smtClean="0"/>
              <a:t>Fig 1: Complaint Management System Work Flow</a:t>
            </a:r>
            <a:endParaRPr lang="en-US" b="1" dirty="0"/>
          </a:p>
        </p:txBody>
      </p:sp>
    </p:spTree>
    <p:extLst>
      <p:ext uri="{BB962C8B-B14F-4D97-AF65-F5344CB8AC3E}">
        <p14:creationId xmlns:p14="http://schemas.microsoft.com/office/powerpoint/2010/main" val="2322002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A5E9F18-DF14-B1A0-0A0D-469A890FC1A9}"/>
              </a:ext>
            </a:extLst>
          </p:cNvPr>
          <p:cNvSpPr txBox="1"/>
          <p:nvPr/>
        </p:nvSpPr>
        <p:spPr>
          <a:xfrm>
            <a:off x="116541" y="841113"/>
            <a:ext cx="6096000" cy="400110"/>
          </a:xfrm>
          <a:prstGeom prst="rect">
            <a:avLst/>
          </a:prstGeom>
          <a:noFill/>
        </p:spPr>
        <p:txBody>
          <a:bodyPr wrap="square">
            <a:spAutoFit/>
          </a:bodyPr>
          <a:lstStyle/>
          <a:p>
            <a:r>
              <a:rPr lang="en-IN" dirty="0"/>
              <a:t> </a:t>
            </a:r>
            <a:r>
              <a:rPr lang="en-IN" sz="2000" b="1" u="sng" dirty="0">
                <a:solidFill>
                  <a:srgbClr val="034977"/>
                </a:solidFill>
              </a:rPr>
              <a:t>Technologies Used</a:t>
            </a:r>
          </a:p>
        </p:txBody>
      </p:sp>
      <p:sp>
        <p:nvSpPr>
          <p:cNvPr id="5" name="TextBox 4">
            <a:extLst>
              <a:ext uri="{FF2B5EF4-FFF2-40B4-BE49-F238E27FC236}">
                <a16:creationId xmlns:a16="http://schemas.microsoft.com/office/drawing/2014/main" xmlns="" id="{EF1080A2-A14D-E3B8-2FA2-A256E47BF30C}"/>
              </a:ext>
            </a:extLst>
          </p:cNvPr>
          <p:cNvSpPr txBox="1"/>
          <p:nvPr/>
        </p:nvSpPr>
        <p:spPr>
          <a:xfrm>
            <a:off x="572843" y="1377717"/>
            <a:ext cx="2567492" cy="1528945"/>
          </a:xfrm>
          <a:prstGeom prst="rect">
            <a:avLst/>
          </a:prstGeom>
          <a:noFill/>
        </p:spPr>
        <p:txBody>
          <a:bodyPr wrap="square">
            <a:spAutoFit/>
          </a:bodyPr>
          <a:lstStyle/>
          <a:p>
            <a:r>
              <a:rPr lang="en-IN" b="1" dirty="0"/>
              <a:t>Frontend</a:t>
            </a:r>
          </a:p>
          <a:p>
            <a:pPr marL="342900" indent="-342900">
              <a:buFont typeface="Wingdings" panose="05000000000000000000" pitchFamily="2" charset="2"/>
              <a:buChar char="ü"/>
            </a:pPr>
            <a:r>
              <a:rPr lang="en-IN" dirty="0"/>
              <a:t>HTML</a:t>
            </a:r>
          </a:p>
          <a:p>
            <a:pPr marL="342900" indent="-342900">
              <a:buFont typeface="Wingdings" panose="05000000000000000000" pitchFamily="2" charset="2"/>
              <a:buChar char="ü"/>
            </a:pPr>
            <a:r>
              <a:rPr lang="en-IN" dirty="0"/>
              <a:t>CSS</a:t>
            </a:r>
          </a:p>
          <a:p>
            <a:pPr marL="342900" indent="-342900">
              <a:buFont typeface="Wingdings" panose="05000000000000000000" pitchFamily="2" charset="2"/>
              <a:buChar char="ü"/>
            </a:pPr>
            <a:r>
              <a:rPr lang="en-IN" dirty="0" smtClean="0"/>
              <a:t>JavaScript</a:t>
            </a:r>
          </a:p>
          <a:p>
            <a:pPr marL="342900" indent="-342900">
              <a:buFont typeface="Wingdings" panose="05000000000000000000" pitchFamily="2" charset="2"/>
              <a:buChar char="ü"/>
            </a:pPr>
            <a:r>
              <a:rPr lang="en-IN" dirty="0" smtClean="0"/>
              <a:t>Bootstrap</a:t>
            </a:r>
          </a:p>
        </p:txBody>
      </p:sp>
      <p:sp>
        <p:nvSpPr>
          <p:cNvPr id="2" name="Rectangle 1"/>
          <p:cNvSpPr/>
          <p:nvPr/>
        </p:nvSpPr>
        <p:spPr>
          <a:xfrm>
            <a:off x="586547" y="3018291"/>
            <a:ext cx="2351314" cy="666977"/>
          </a:xfrm>
          <a:prstGeom prst="rect">
            <a:avLst/>
          </a:prstGeom>
        </p:spPr>
        <p:txBody>
          <a:bodyPr wrap="square">
            <a:spAutoFit/>
          </a:bodyPr>
          <a:lstStyle/>
          <a:p>
            <a:r>
              <a:rPr lang="en-IN" b="1" dirty="0" smtClean="0"/>
              <a:t>Backend</a:t>
            </a:r>
          </a:p>
          <a:p>
            <a:pPr marL="342900" indent="-342900">
              <a:buFont typeface="Wingdings" panose="05000000000000000000" pitchFamily="2" charset="2"/>
              <a:buChar char="ü"/>
            </a:pPr>
            <a:r>
              <a:rPr lang="en-IN" dirty="0" smtClean="0"/>
              <a:t>Django (Python)</a:t>
            </a:r>
            <a:endParaRPr lang="en-IN" dirty="0"/>
          </a:p>
        </p:txBody>
      </p:sp>
      <p:sp>
        <p:nvSpPr>
          <p:cNvPr id="4" name="Rectangle 3"/>
          <p:cNvSpPr/>
          <p:nvPr/>
        </p:nvSpPr>
        <p:spPr>
          <a:xfrm>
            <a:off x="586547" y="3894121"/>
            <a:ext cx="2679167" cy="666977"/>
          </a:xfrm>
          <a:prstGeom prst="rect">
            <a:avLst/>
          </a:prstGeom>
        </p:spPr>
        <p:txBody>
          <a:bodyPr wrap="square">
            <a:spAutoFit/>
          </a:bodyPr>
          <a:lstStyle/>
          <a:p>
            <a:r>
              <a:rPr lang="en-IN" b="1" dirty="0" smtClean="0"/>
              <a:t>Database</a:t>
            </a:r>
            <a:endParaRPr lang="en-IN" b="1" dirty="0"/>
          </a:p>
          <a:p>
            <a:pPr marL="342900" indent="-342900">
              <a:buFont typeface="Wingdings" panose="05000000000000000000" pitchFamily="2" charset="2"/>
              <a:buChar char="ü"/>
            </a:pPr>
            <a:r>
              <a:rPr lang="en-IN" dirty="0" smtClean="0"/>
              <a:t>SQLite3</a:t>
            </a:r>
            <a:endParaRPr lang="en-IN" dirty="0"/>
          </a:p>
        </p:txBody>
      </p:sp>
      <p:sp>
        <p:nvSpPr>
          <p:cNvPr id="6" name="Rectangle 5"/>
          <p:cNvSpPr/>
          <p:nvPr/>
        </p:nvSpPr>
        <p:spPr>
          <a:xfrm>
            <a:off x="586547" y="5721390"/>
            <a:ext cx="2998566" cy="666977"/>
          </a:xfrm>
          <a:prstGeom prst="rect">
            <a:avLst/>
          </a:prstGeom>
        </p:spPr>
        <p:txBody>
          <a:bodyPr wrap="square">
            <a:spAutoFit/>
          </a:bodyPr>
          <a:lstStyle/>
          <a:p>
            <a:r>
              <a:rPr lang="en-IN" b="1" dirty="0" smtClean="0"/>
              <a:t>Other Tools</a:t>
            </a:r>
            <a:endParaRPr lang="en-IN" dirty="0"/>
          </a:p>
          <a:p>
            <a:pPr marL="342900" indent="-342900">
              <a:buFont typeface="Wingdings" panose="05000000000000000000" pitchFamily="2" charset="2"/>
              <a:buChar char="ü"/>
            </a:pPr>
            <a:r>
              <a:rPr lang="en-IN" dirty="0"/>
              <a:t>Git for version control</a:t>
            </a:r>
            <a:endParaRPr lang="en-IN" dirty="0"/>
          </a:p>
        </p:txBody>
      </p:sp>
      <p:sp>
        <p:nvSpPr>
          <p:cNvPr id="7" name="Rectangle 6"/>
          <p:cNvSpPr/>
          <p:nvPr/>
        </p:nvSpPr>
        <p:spPr>
          <a:xfrm>
            <a:off x="586547" y="4885978"/>
            <a:ext cx="3502127" cy="666977"/>
          </a:xfrm>
          <a:prstGeom prst="rect">
            <a:avLst/>
          </a:prstGeom>
        </p:spPr>
        <p:txBody>
          <a:bodyPr wrap="square">
            <a:spAutoFit/>
          </a:bodyPr>
          <a:lstStyle/>
          <a:p>
            <a:r>
              <a:rPr lang="en-IN" b="1" dirty="0"/>
              <a:t>Authentication</a:t>
            </a:r>
          </a:p>
          <a:p>
            <a:pPr marL="342900" indent="-342900">
              <a:buFont typeface="Wingdings" panose="05000000000000000000" pitchFamily="2" charset="2"/>
              <a:buChar char="ü"/>
            </a:pPr>
            <a:r>
              <a:rPr lang="en-IN" dirty="0"/>
              <a:t>Django Custom User Model</a:t>
            </a:r>
            <a:endParaRPr lang="en-IN" dirty="0"/>
          </a:p>
        </p:txBody>
      </p:sp>
      <p:pic>
        <p:nvPicPr>
          <p:cNvPr id="8" name="Picture 7">
            <a:extLst>
              <a:ext uri="{FF2B5EF4-FFF2-40B4-BE49-F238E27FC236}">
                <a16:creationId xmlns:a16="http://schemas.microsoft.com/office/drawing/2014/main" xmlns="" id="{6F91DC5B-E880-FE10-39C1-BD644ED50459}"/>
              </a:ext>
            </a:extLst>
          </p:cNvPr>
          <p:cNvPicPr>
            <a:picLocks noChangeAspect="1"/>
          </p:cNvPicPr>
          <p:nvPr/>
        </p:nvPicPr>
        <p:blipFill>
          <a:blip r:embed="rId2"/>
          <a:stretch>
            <a:fillRect/>
          </a:stretch>
        </p:blipFill>
        <p:spPr>
          <a:xfrm>
            <a:off x="6384471" y="1167993"/>
            <a:ext cx="4893384" cy="4886885"/>
          </a:xfrm>
          <a:prstGeom prst="rect">
            <a:avLst/>
          </a:prstGeom>
        </p:spPr>
      </p:pic>
    </p:spTree>
    <p:extLst>
      <p:ext uri="{BB962C8B-B14F-4D97-AF65-F5344CB8AC3E}">
        <p14:creationId xmlns:p14="http://schemas.microsoft.com/office/powerpoint/2010/main" val="12580649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4"/>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http://purl.org/dc/terms/"/>
    <ds:schemaRef ds:uri="http://schemas.microsoft.com/office/2006/documentManagement/types"/>
    <ds:schemaRef ds:uri="http://www.w3.org/XML/1998/namespace"/>
    <ds:schemaRef ds:uri="http://purl.org/dc/elements/1.1/"/>
    <ds:schemaRef ds:uri="c0fa2617-96bd-425d-8578-e93563fe37c5"/>
    <ds:schemaRef ds:uri="http://purl.org/dc/dcmityp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579</TotalTime>
  <Words>1039</Words>
  <Application>Microsoft Office PowerPoint</Application>
  <PresentationFormat>Widescreen</PresentationFormat>
  <Paragraphs>204</Paragraphs>
  <Slides>23</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 Narrow</vt:lpstr>
      <vt:lpstr>Arial</vt:lpstr>
      <vt:lpstr>Arial MT</vt:lpstr>
      <vt:lpstr>Calibri</vt:lpstr>
      <vt:lpstr>Times New Roman</vt:lpstr>
      <vt:lpstr>Wingdings</vt:lpstr>
      <vt:lpstr>Simple Light</vt:lpstr>
      <vt:lpstr>PowerPoint Presentation</vt:lpstr>
      <vt:lpstr>PowerPoint Presentation</vt:lpstr>
      <vt:lpstr>PowerPoint Presentation</vt:lpstr>
      <vt:lpstr>Table of Contents</vt:lpstr>
      <vt:lpstr>Introduction</vt:lpstr>
      <vt:lpstr> Problem Statement</vt:lpstr>
      <vt:lpstr>Proposed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Helvin Mg</dc:creator>
  <cp:lastModifiedBy>Microsoft account</cp:lastModifiedBy>
  <cp:revision>83</cp:revision>
  <dcterms:modified xsi:type="dcterms:W3CDTF">2026-01-31T06:15:30Z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ArticulateGUID">
    <vt:lpwstr>ADA14AB9-6E05-4AF1-84FB-ACE67E38F4B9</vt:lpwstr>
  </property>
  <property fmtid="{D5CDD505-2E9C-101B-9397-08002B2CF9AE}" pid="4" name="ArticulatePath">
    <vt:lpwstr>https://edunetfoundationorg-my.sharepoint.com/personal/kaisar_edunetfoundation_org/Documents/Beutified ppt/EY/Student showcase 2025/Master Class 2 - UI_UX Design Principles</vt:lpwstr>
  </property>
</Properties>
</file>